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710" r:id="rId5"/>
    <p:sldMasterId id="2147483722" r:id="rId6"/>
    <p:sldMasterId id="2147483842" r:id="rId7"/>
    <p:sldMasterId id="2147483854" r:id="rId8"/>
  </p:sldMasterIdLst>
  <p:notesMasterIdLst>
    <p:notesMasterId r:id="rId24"/>
  </p:notesMasterIdLst>
  <p:handoutMasterIdLst>
    <p:handoutMasterId r:id="rId25"/>
  </p:handoutMasterIdLst>
  <p:sldIdLst>
    <p:sldId id="260" r:id="rId9"/>
    <p:sldId id="333" r:id="rId10"/>
    <p:sldId id="332" r:id="rId11"/>
    <p:sldId id="322" r:id="rId12"/>
    <p:sldId id="350" r:id="rId13"/>
    <p:sldId id="325" r:id="rId14"/>
    <p:sldId id="339" r:id="rId15"/>
    <p:sldId id="341" r:id="rId16"/>
    <p:sldId id="326" r:id="rId17"/>
    <p:sldId id="351" r:id="rId18"/>
    <p:sldId id="328" r:id="rId19"/>
    <p:sldId id="329" r:id="rId20"/>
    <p:sldId id="348" r:id="rId21"/>
    <p:sldId id="349" r:id="rId22"/>
    <p:sldId id="346" r:id="rId23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219C15BA-409E-4CB3-A514-2E16495FB7A1}">
          <p14:sldIdLst>
            <p14:sldId id="260"/>
            <p14:sldId id="333"/>
            <p14:sldId id="332"/>
            <p14:sldId id="322"/>
            <p14:sldId id="350"/>
            <p14:sldId id="325"/>
            <p14:sldId id="339"/>
            <p14:sldId id="341"/>
            <p14:sldId id="326"/>
            <p14:sldId id="351"/>
            <p14:sldId id="328"/>
            <p14:sldId id="329"/>
            <p14:sldId id="348"/>
            <p14:sldId id="349"/>
            <p14:sldId id="346"/>
          </p14:sldIdLst>
        </p14:section>
        <p14:section name="Nimetön osa" id="{ECE2D3EA-3722-4908-A77A-38C7AED9F80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C7AB"/>
    <a:srgbClr val="F6CD7A"/>
    <a:srgbClr val="FFCC99"/>
    <a:srgbClr val="FFFFFF"/>
    <a:srgbClr val="CCECFF"/>
    <a:srgbClr val="F1C855"/>
    <a:srgbClr val="A09FC4"/>
    <a:srgbClr val="485358"/>
    <a:srgbClr val="F0F0ED"/>
    <a:srgbClr val="E1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Vaalea tyyli 3 - Korostu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 autoAdjust="0"/>
    <p:restoredTop sz="94637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633372608839323"/>
          <c:y val="5.0739573019365047E-2"/>
          <c:w val="0.49276705396988574"/>
          <c:h val="0.85441941555986711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Seutukunnat!$C$4:$C$10</c:f>
              <c:strCache>
                <c:ptCount val="7"/>
                <c:pt idx="0">
                  <c:v>Haapavesi-Siikalatva</c:v>
                </c:pt>
                <c:pt idx="1">
                  <c:v>Koillismaa</c:v>
                </c:pt>
                <c:pt idx="2">
                  <c:v>Nivala-Haapajärvi</c:v>
                </c:pt>
                <c:pt idx="3">
                  <c:v>Oulu</c:v>
                </c:pt>
                <c:pt idx="4">
                  <c:v>Oulunkaari</c:v>
                </c:pt>
                <c:pt idx="5">
                  <c:v>Raahe</c:v>
                </c:pt>
                <c:pt idx="6">
                  <c:v>Ylivieska</c:v>
                </c:pt>
              </c:strCache>
            </c:strRef>
          </c:cat>
          <c:val>
            <c:numRef>
              <c:f>Seutukunnat!$D$4:$D$10</c:f>
              <c:numCache>
                <c:formatCode>_(* #,##0.00_);_(* \(#,##0.00\);_(* "-"??_);_(@_)</c:formatCode>
                <c:ptCount val="7"/>
                <c:pt idx="0">
                  <c:v>1441742.7</c:v>
                </c:pt>
                <c:pt idx="1">
                  <c:v>598807.29</c:v>
                </c:pt>
                <c:pt idx="2">
                  <c:v>271836.84999999998</c:v>
                </c:pt>
                <c:pt idx="3">
                  <c:v>679207.87</c:v>
                </c:pt>
                <c:pt idx="4">
                  <c:v>582575</c:v>
                </c:pt>
                <c:pt idx="5">
                  <c:v>797152</c:v>
                </c:pt>
                <c:pt idx="6">
                  <c:v>243449.38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2-4E52-A8D2-0B6736B8C9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57993040"/>
        <c:axId val="557987216"/>
      </c:barChart>
      <c:catAx>
        <c:axId val="55799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7987216"/>
        <c:crosses val="autoZero"/>
        <c:auto val="1"/>
        <c:lblAlgn val="ctr"/>
        <c:lblOffset val="100"/>
        <c:noMultiLvlLbl val="0"/>
      </c:catAx>
      <c:valAx>
        <c:axId val="557987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55799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F9-4B16-991A-3E32BE2292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F9-4B16-991A-3E32BE2292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F9-4B16-991A-3E32BE2292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F9-4B16-991A-3E32BE2292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F9-4B16-991A-3E32BE2292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2F9-4B16-991A-3E32BE2292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2F9-4B16-991A-3E32BE22921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2F9-4B16-991A-3E32BE22921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2F9-4B16-991A-3E32BE22921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2F9-4B16-991A-3E32BE22921A}"/>
              </c:ext>
            </c:extLst>
          </c:dPt>
          <c:dLbls>
            <c:dLbl>
              <c:idx val="0"/>
              <c:layout>
                <c:manualLayout>
                  <c:x val="7.7046548956661243E-2"/>
                  <c:y val="5.94353362261650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F9-4B16-991A-3E32BE22921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8E103F-7879-4E3B-98D8-ED6DE7643868}" type="CATEGORYNAME">
                      <a:rPr lang="fi-FI"/>
                      <a:pPr/>
                      <a:t>[LUOKAN NIMI]</a:t>
                    </a:fld>
                    <a:r>
                      <a:rPr lang="fi-FI" baseline="0" dirty="0"/>
                      <a:t>;                   </a:t>
                    </a:r>
                    <a:fld id="{E43522AF-098F-4FA6-88B3-FD10AB9C44B9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2DA2F8CB-7AF0-4F33-A092-5BB93ED98481}" type="PERCENTAGE">
                      <a:rPr lang="fi-FI" baseline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33376847016997"/>
                      <c:h val="0.130319149581249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F9-4B16-991A-3E32BE22921A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29210955372152"/>
                      <c:h val="9.99062762467068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2F9-4B16-991A-3E32BE22921A}"/>
                </c:ext>
              </c:extLst>
            </c:dLbl>
            <c:dLbl>
              <c:idx val="4"/>
              <c:layout>
                <c:manualLayout>
                  <c:x val="4.1212087545827916E-3"/>
                  <c:y val="-7.0426788374972696E-3"/>
                </c:manualLayout>
              </c:layout>
              <c:tx>
                <c:rich>
                  <a:bodyPr/>
                  <a:lstStyle/>
                  <a:p>
                    <a:fld id="{EFA21091-703F-4D7F-8568-974E49244CDC}" type="CATEGORYNAME">
                      <a:rPr lang="fi-FI"/>
                      <a:pPr/>
                      <a:t>[LUOKAN NIMI]</a:t>
                    </a:fld>
                    <a:r>
                      <a:rPr lang="fi-FI" baseline="0" dirty="0"/>
                      <a:t>;               </a:t>
                    </a:r>
                    <a:fld id="{AFC849F5-8E4F-4AAB-9D52-A3425FBE9656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FBCEAB8F-143E-4E35-9CA4-949D30C83647}" type="PERCENTAGE">
                      <a:rPr lang="fi-FI" baseline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40998222419732"/>
                      <c:h val="0.108472195171171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2F9-4B16-991A-3E32BE22921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2B9A5E7-BD52-42DB-BBD9-BD15FDF7B9AC}" type="CATEGORYNAME">
                      <a:rPr lang="fi-FI"/>
                      <a:pPr/>
                      <a:t>[LUOKAN NIMI]</a:t>
                    </a:fld>
                    <a:r>
                      <a:rPr lang="fi-FI" baseline="0" dirty="0"/>
                      <a:t>;  </a:t>
                    </a:r>
                    <a:fld id="{839380FB-4C40-42ED-8D00-E42677C3A645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881A5ED4-B195-4E12-9A0C-8FB1C191CCC5}" type="PERCENTAGE">
                      <a:rPr lang="fi-FI" baseline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09504499500056"/>
                      <c:h val="0.103812811631140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2F9-4B16-991A-3E32BE22921A}"/>
                </c:ext>
              </c:extLst>
            </c:dLbl>
            <c:dLbl>
              <c:idx val="6"/>
              <c:layout>
                <c:manualLayout>
                  <c:x val="-1.9261637239165328E-2"/>
                  <c:y val="-3.962355748411002E-2"/>
                </c:manualLayout>
              </c:layout>
              <c:tx>
                <c:rich>
                  <a:bodyPr/>
                  <a:lstStyle/>
                  <a:p>
                    <a:fld id="{EB1FFCE8-71E0-4D9F-A430-5E5DCB370AAF}" type="CATEGORYNAME">
                      <a:rPr lang="fi-FI"/>
                      <a:pPr/>
                      <a:t>[LUOKAN NIMI]</a:t>
                    </a:fld>
                    <a:r>
                      <a:rPr lang="fi-FI" baseline="0" dirty="0"/>
                      <a:t>;          </a:t>
                    </a:r>
                    <a:fld id="{08D253D7-1EDB-4126-AF96-97FFEDEE1D29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83D2B134-56CD-49DE-A3ED-75A309D217A6}" type="PERCENTAGE">
                      <a:rPr lang="fi-FI" baseline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2F9-4B16-991A-3E32BE22921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FC0A2FD-8FCC-47B4-9962-BE36A739C228}" type="CATEGORYNAME">
                      <a:rPr lang="fi-FI"/>
                      <a:pPr/>
                      <a:t>[LUOKAN NIMI]</a:t>
                    </a:fld>
                    <a:r>
                      <a:rPr lang="fi-FI" baseline="0" dirty="0"/>
                      <a:t>;                   </a:t>
                    </a:r>
                    <a:fld id="{CF8F7A6F-4638-41B4-99F4-D2096CEFEC4C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78AEA0EE-33B2-4105-BEA1-F3539230E716}" type="PERCENTAGE">
                      <a:rPr lang="fi-FI" baseline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95506054882791"/>
                      <c:h val="0.122847885074037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B2F9-4B16-991A-3E32BE22921A}"/>
                </c:ext>
              </c:extLst>
            </c:dLbl>
            <c:dLbl>
              <c:idx val="8"/>
              <c:layout>
                <c:manualLayout>
                  <c:x val="-6.741573033707865E-2"/>
                  <c:y val="0.10302124945868606"/>
                </c:manualLayout>
              </c:layout>
              <c:tx>
                <c:rich>
                  <a:bodyPr/>
                  <a:lstStyle/>
                  <a:p>
                    <a:fld id="{3A062362-BBEB-428C-A3CE-BAB583331681}" type="CATEGORYNAME">
                      <a:rPr lang="fi-FI" dirty="0"/>
                      <a:pPr/>
                      <a:t>[LUOKAN NIMI]</a:t>
                    </a:fld>
                    <a:r>
                      <a:rPr lang="fi-FI" baseline="0" dirty="0"/>
                      <a:t>;                </a:t>
                    </a:r>
                    <a:fld id="{32EAA9F7-AC7F-41E8-95BA-09A056F8BDFA}" type="VALUE">
                      <a:rPr lang="fi-FI" baseline="0" smtClean="0"/>
                      <a:pPr/>
                      <a:t>[ARVO]</a:t>
                    </a:fld>
                    <a:r>
                      <a:rPr lang="fi-FI" baseline="0" dirty="0"/>
                      <a:t>; </a:t>
                    </a:r>
                    <a:fld id="{BB3CCCF8-FBDA-47BE-9CF9-408112F8ECEB}" type="PERCENTAGE">
                      <a:rPr lang="fi-FI" baseline="0" dirty="0"/>
                      <a:pPr/>
                      <a:t>[PROSENTTI]</a:t>
                    </a:fld>
                    <a:endParaRPr lang="fi-FI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08613810914089"/>
                      <c:h val="9.99062762467068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2F9-4B16-991A-3E32BE22921A}"/>
                </c:ext>
              </c:extLst>
            </c:dLbl>
            <c:dLbl>
              <c:idx val="9"/>
              <c:layout>
                <c:manualLayout>
                  <c:x val="-4.7619639484501722E-2"/>
                  <c:y val="9.2411511127097837E-3"/>
                </c:manualLayout>
              </c:layout>
              <c:tx>
                <c:rich>
                  <a:bodyPr/>
                  <a:lstStyle/>
                  <a:p>
                    <a:fld id="{4AFD2E0E-4134-478E-BB65-C84661577FB0}" type="CATEGORYNAME">
                      <a:rPr lang="fi-FI"/>
                      <a:pPr/>
                      <a:t>[LUOKAN NIMI]</a:t>
                    </a:fld>
                    <a:r>
                      <a:rPr lang="fi-FI"/>
                      <a:t>;               </a:t>
                    </a:r>
                    <a:fld id="{7C6BEBA0-9338-4CBE-93CC-57A40F48C76E}" type="VALUE">
                      <a:rPr lang="fi-FI"/>
                      <a:pPr/>
                      <a:t>[ARVO]</a:t>
                    </a:fld>
                    <a:r>
                      <a:rPr lang="fi-FI"/>
                      <a:t>; </a:t>
                    </a:r>
                    <a:fld id="{12682279-C2F6-4E5E-8BCC-7DCD704F3824}" type="PERCENTAGE">
                      <a:rPr lang="fi-FI"/>
                      <a:pPr/>
                      <a:t>[PROSENTTI]</a:t>
                    </a:fld>
                    <a:endParaRPr lang="fi-FI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91573158537934"/>
                      <c:h val="0.110407985906880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B2F9-4B16-991A-3E32BE22921A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'Painopisteet hanke ja yritys'!$C$16:$C$25</c:f>
              <c:strCache>
                <c:ptCount val="10"/>
                <c:pt idx="0">
                  <c:v>Maatalous</c:v>
                </c:pt>
                <c:pt idx="1">
                  <c:v>Elintarvike</c:v>
                </c:pt>
                <c:pt idx="2">
                  <c:v>Ympäristö ja ilmastonmuutos</c:v>
                </c:pt>
                <c:pt idx="3">
                  <c:v>Matkailu</c:v>
                </c:pt>
                <c:pt idx="4">
                  <c:v>Laajakaista infra</c:v>
                </c:pt>
                <c:pt idx="5">
                  <c:v>Maaseudun palvelut ja kylät</c:v>
                </c:pt>
                <c:pt idx="6">
                  <c:v>Muut luonnonvarat</c:v>
                </c:pt>
                <c:pt idx="7">
                  <c:v>Yrittäjyys ja työn tekeminen</c:v>
                </c:pt>
                <c:pt idx="8">
                  <c:v>Uusiutuva energia</c:v>
                </c:pt>
                <c:pt idx="9">
                  <c:v>Metsätalous ja puutuotteet</c:v>
                </c:pt>
              </c:strCache>
            </c:strRef>
          </c:cat>
          <c:val>
            <c:numRef>
              <c:f>'Painopisteet hanke ja yritys'!$D$16:$D$25</c:f>
              <c:numCache>
                <c:formatCode>_(* #,##0.00_);_(* \(#,##0.00\);_(* "-"??_);_(@_)</c:formatCode>
                <c:ptCount val="10"/>
                <c:pt idx="0">
                  <c:v>7535453.4900000002</c:v>
                </c:pt>
                <c:pt idx="1">
                  <c:v>11132816.360000001</c:v>
                </c:pt>
                <c:pt idx="2">
                  <c:v>3191830.38</c:v>
                </c:pt>
                <c:pt idx="3">
                  <c:v>6628308.8600000003</c:v>
                </c:pt>
                <c:pt idx="4">
                  <c:v>7719498.6799999997</c:v>
                </c:pt>
                <c:pt idx="5">
                  <c:v>3730343.12</c:v>
                </c:pt>
                <c:pt idx="6">
                  <c:v>633306.42000000004</c:v>
                </c:pt>
                <c:pt idx="7">
                  <c:v>12774891.24</c:v>
                </c:pt>
                <c:pt idx="8">
                  <c:v>3160743.88</c:v>
                </c:pt>
                <c:pt idx="9">
                  <c:v>3231626.5700000003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2F9-4B16-991A-3E32BE229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fi-F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050" baseline="0"/>
              <a:t>Pohjois-Pohjanmaan luomuvalvonnassa olevien tilojen määrä ja pinta-alat 2014-2020  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Taul2!$C$3</c:f>
              <c:strCache>
                <c:ptCount val="1"/>
                <c:pt idx="0">
                  <c:v>Eviran valvonnassa olevat tilat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Taul2!$A$4:$A$10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Taul2!$C$4:$C$10</c:f>
              <c:numCache>
                <c:formatCode>General</c:formatCode>
                <c:ptCount val="7"/>
                <c:pt idx="0">
                  <c:v>400</c:v>
                </c:pt>
                <c:pt idx="1">
                  <c:v>407</c:v>
                </c:pt>
                <c:pt idx="2">
                  <c:v>466</c:v>
                </c:pt>
                <c:pt idx="3">
                  <c:v>472</c:v>
                </c:pt>
                <c:pt idx="4">
                  <c:v>511</c:v>
                </c:pt>
                <c:pt idx="5">
                  <c:v>510</c:v>
                </c:pt>
                <c:pt idx="6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1-4A6F-AEFE-B12D4DD0C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311552"/>
        <c:axId val="461312864"/>
      </c:barChart>
      <c:lineChart>
        <c:grouping val="standard"/>
        <c:varyColors val="0"/>
        <c:ser>
          <c:idx val="0"/>
          <c:order val="0"/>
          <c:tx>
            <c:strRef>
              <c:f>Taul2!$B$3</c:f>
              <c:strCache>
                <c:ptCount val="1"/>
                <c:pt idx="0">
                  <c:v>Eviran valvonnassa oleva ala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Taul2!$A$4:$A$10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Taul2!$B$4:$B$10</c:f>
              <c:numCache>
                <c:formatCode>#,##0</c:formatCode>
                <c:ptCount val="7"/>
                <c:pt idx="0" formatCode="General">
                  <c:v>26145</c:v>
                </c:pt>
                <c:pt idx="1">
                  <c:v>27346</c:v>
                </c:pt>
                <c:pt idx="2" formatCode="General">
                  <c:v>32094</c:v>
                </c:pt>
                <c:pt idx="3" formatCode="General">
                  <c:v>33702</c:v>
                </c:pt>
                <c:pt idx="4" formatCode="General">
                  <c:v>38400</c:v>
                </c:pt>
                <c:pt idx="5" formatCode="General">
                  <c:v>41100</c:v>
                </c:pt>
                <c:pt idx="6" formatCode="General">
                  <c:v>41600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51-4A6F-AEFE-B12D4DD0C711}"/>
            </c:ext>
          </c:extLst>
        </c:ser>
        <c:ser>
          <c:idx val="2"/>
          <c:order val="2"/>
          <c:tx>
            <c:strRef>
              <c:f>Taul2!$D$3</c:f>
              <c:strCache>
                <c:ptCount val="1"/>
                <c:pt idx="0">
                  <c:v>Viljellystä alasta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Taul2!$A$4:$A$10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Taul2!$D$4:$D$10</c:f>
              <c:numCache>
                <c:formatCode>General</c:formatCode>
                <c:ptCount val="7"/>
                <c:pt idx="0">
                  <c:v>11.5</c:v>
                </c:pt>
                <c:pt idx="1">
                  <c:v>12.1</c:v>
                </c:pt>
                <c:pt idx="2">
                  <c:v>13.6</c:v>
                </c:pt>
                <c:pt idx="3">
                  <c:v>14.2</c:v>
                </c:pt>
                <c:pt idx="4">
                  <c:v>16.2</c:v>
                </c:pt>
                <c:pt idx="5">
                  <c:v>17.2</c:v>
                </c:pt>
                <c:pt idx="6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51-4A6F-AEFE-B12D4DD0C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310568"/>
        <c:axId val="461315160"/>
      </c:lineChart>
      <c:catAx>
        <c:axId val="46131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1315160"/>
        <c:crosses val="autoZero"/>
        <c:auto val="1"/>
        <c:lblAlgn val="ctr"/>
        <c:lblOffset val="100"/>
        <c:noMultiLvlLbl val="0"/>
      </c:catAx>
      <c:valAx>
        <c:axId val="46131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Pinta-ala ha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1310568"/>
        <c:crosses val="autoZero"/>
        <c:crossBetween val="between"/>
      </c:valAx>
      <c:valAx>
        <c:axId val="4613128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Tiloja</a:t>
                </a:r>
                <a:r>
                  <a:rPr lang="fi-FI" baseline="0"/>
                  <a:t> kpl</a:t>
                </a:r>
                <a:endParaRPr lang="fi-FI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1311552"/>
        <c:crosses val="max"/>
        <c:crossBetween val="between"/>
      </c:valAx>
      <c:catAx>
        <c:axId val="46131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131286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291" y="0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286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291" y="9442286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05F6920-3426-4F58-A317-153D25249A5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1957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887" y="0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585788"/>
            <a:ext cx="5326062" cy="399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585" y="4721940"/>
            <a:ext cx="4991621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879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887" y="9443879"/>
            <a:ext cx="2950901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89060EFD-DF89-4904-81AF-EB0B3F3AB12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4476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741363" y="585788"/>
            <a:ext cx="5326062" cy="39941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60EFD-DF89-4904-81AF-EB0B3F3AB12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42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eu_fi_pie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25" y="381000"/>
            <a:ext cx="260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7489825" cy="1800225"/>
          </a:xfrm>
        </p:spPr>
        <p:txBody>
          <a:bodyPr anchor="b"/>
          <a:lstStyle>
            <a:lvl1pPr>
              <a:spcAft>
                <a:spcPct val="100000"/>
              </a:spcAft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67025"/>
            <a:ext cx="7489825" cy="1008063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105025" y="6400800"/>
            <a:ext cx="56896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649288" cy="1412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CA145A08-2346-41AA-A58C-724E6D29ACC6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2"/>
          </p:nvPr>
        </p:nvSpPr>
        <p:spPr>
          <a:xfrm>
            <a:off x="954088" y="6400800"/>
            <a:ext cx="1150937" cy="144463"/>
          </a:xfrm>
        </p:spPr>
        <p:txBody>
          <a:bodyPr/>
          <a:lstStyle>
            <a:lvl1pPr>
              <a:defRPr/>
            </a:lvl1pPr>
          </a:lstStyle>
          <a:p>
            <a:fld id="{5D2EE0F5-6233-4143-AD82-AC75B01E17B4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38FE892A-FF16-4FA3-BF3F-FA43714A8FF9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3C521-B408-45CA-AFF5-EF925E602759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45250" y="763588"/>
            <a:ext cx="1871663" cy="5329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763588"/>
            <a:ext cx="5465762" cy="53292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228BFE79-2032-4679-8F31-0285FABFC8AC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502C2-DB67-4A04-ABB9-EBA9F5167DFD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kansi-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eu_fi_pie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25" y="381000"/>
            <a:ext cx="260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7489825" cy="1800225"/>
          </a:xfrm>
        </p:spPr>
        <p:txBody>
          <a:bodyPr anchor="b"/>
          <a:lstStyle>
            <a:lvl1pPr>
              <a:spcAft>
                <a:spcPct val="100000"/>
              </a:spcAft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67025"/>
            <a:ext cx="7489825" cy="1008063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105025" y="6400800"/>
            <a:ext cx="56896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649288" cy="1412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4CCE18C3-400E-4FE7-BD82-1B59F12DDD52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2"/>
          </p:nvPr>
        </p:nvSpPr>
        <p:spPr>
          <a:xfrm>
            <a:off x="954088" y="6400800"/>
            <a:ext cx="1150937" cy="144463"/>
          </a:xfrm>
        </p:spPr>
        <p:txBody>
          <a:bodyPr/>
          <a:lstStyle>
            <a:lvl1pPr>
              <a:defRPr/>
            </a:lvl1pPr>
          </a:lstStyle>
          <a:p>
            <a:fld id="{A0B2A22A-3C61-46BF-B193-879C2E5DF6A9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8631554D-B1FE-4FD2-BA46-B8DA4ACD3880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E28C9-C7A3-46F1-B224-8382C9F84A6C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CF59DA82-DC40-4CFC-8733-77E8659399E0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F1419-4B23-4588-9E46-8174BB3774B1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366871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BB2F7701-D952-40A4-8D4A-96186C59E125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C9384-79E1-44DA-A682-DDF73D3686D7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11269B26-7E6E-4020-A6B4-847B733FB922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819AC-81F0-4178-8EBF-6C88CE479FD7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501F4CC0-8989-4A2A-8C0D-12F752400719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503A0-FF93-4EDE-B836-9613CC0E1C6A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6FFEB1BA-2804-4F13-8B5D-C2E7AFD2AA65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615A1-8B99-4291-A687-E129B774C759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941E8505-B709-42DA-B8DB-48903B81E546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4B99B-3309-48D5-BBFD-8EAC45C4D0DF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4C62AEEA-C3D3-45EA-8D0A-3E63AEF06EBB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D80B5D97-7913-49D7-8FAE-1274B03A81CC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86848-9E65-4F6A-9D8F-48228DFC3BBC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D6DFF14C-AFFB-494E-A1F5-2452436F9EA5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C757A-5160-4533-B505-2CC3D280252C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45250" y="763588"/>
            <a:ext cx="1871663" cy="5329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763588"/>
            <a:ext cx="5465762" cy="53292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96132411-A4D5-4794-A9D0-9F4CDC805082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133C2-D774-490E-BA7F-5F7E9CC70B7A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kansi-0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eu_fi_pie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25" y="381000"/>
            <a:ext cx="260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7489825" cy="1800225"/>
          </a:xfrm>
        </p:spPr>
        <p:txBody>
          <a:bodyPr anchor="b"/>
          <a:lstStyle>
            <a:lvl1pPr>
              <a:spcAft>
                <a:spcPct val="100000"/>
              </a:spcAft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67025"/>
            <a:ext cx="7489825" cy="1008063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105025" y="6400800"/>
            <a:ext cx="56896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649288" cy="1412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9CCF1B23-FE8B-45A4-A6E5-10EAF000F54A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2"/>
          </p:nvPr>
        </p:nvSpPr>
        <p:spPr>
          <a:xfrm>
            <a:off x="954088" y="6400800"/>
            <a:ext cx="1150937" cy="144463"/>
          </a:xfrm>
        </p:spPr>
        <p:txBody>
          <a:bodyPr/>
          <a:lstStyle>
            <a:lvl1pPr>
              <a:defRPr/>
            </a:lvl1pPr>
          </a:lstStyle>
          <a:p>
            <a:fld id="{0D8ABAC7-AA58-4907-9B17-1579C7253A61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7ADCFC63-0498-4CD9-8636-E2710D35769C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F2B78-9C0B-4D9E-A003-43D27AC6BC35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022D14E7-2F69-41A8-BA76-37A3644F755E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6B405-E174-4450-9164-E702C913F5DF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366871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030CBF0D-0725-43A9-9308-3F02CDFD2EC2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40F58-1A7D-4F1E-B930-63BEB142F381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505DCD07-B84B-488A-A690-4C4133DEB902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4785-3AF9-4A45-9714-B906D2C71E24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034B29BF-CE76-4C35-8E2C-91A7E3A2D2BB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4F515-E67D-44FD-B9C9-474AB1B712B6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066617CB-67A2-4C9C-B834-07674CA15AA7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997AB-F073-4876-8B57-962C30230A47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164F3566-372B-4DF5-9E47-4462A180452A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85F8A-026F-4CC8-8287-4BF4A4078E6F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B44A46EB-CBDD-4651-B23A-F9BF9BF79626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47DDE-9BC3-4E7B-84A6-74E21AD3C34D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993B421A-7BD5-4ED5-9BBE-DABEA6678E93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147D6-FF4E-4FD9-8BF9-171DB9E25112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9E3EDEB0-82E1-4741-8857-2A87AD021386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D4253-B12C-45BA-AA5C-9F0022427C99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45250" y="763588"/>
            <a:ext cx="1871663" cy="5329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763588"/>
            <a:ext cx="5465762" cy="53292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77D4644F-2798-41FB-9797-D4BC23380471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3355-F51C-4C9E-B7D5-EF337049F8BE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eu_fi_pie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25" y="381000"/>
            <a:ext cx="260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7489825" cy="1800225"/>
          </a:xfrm>
        </p:spPr>
        <p:txBody>
          <a:bodyPr anchor="b"/>
          <a:lstStyle>
            <a:lvl1pPr>
              <a:spcAft>
                <a:spcPct val="100000"/>
              </a:spcAft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67025"/>
            <a:ext cx="7489825" cy="1008063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105025" y="6400800"/>
            <a:ext cx="56896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649288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BECFBFFD-46CE-46C1-BE32-6D583CA8A83D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2"/>
          </p:nvPr>
        </p:nvSpPr>
        <p:spPr>
          <a:xfrm>
            <a:off x="954088" y="6400800"/>
            <a:ext cx="1150937" cy="144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2E81D-DA65-4AD3-90A9-1093FB45984D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604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E53C971B-4E2A-4261-9CFB-A7232C40C57B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911C-9C38-4665-8A40-86B08D724926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826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3743054B-D33B-442C-AF93-DE443E667E63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CE46-40A0-47AF-BDA6-584486D2EFF0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757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366871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26F9F4B7-A25A-484E-B6C5-68DE1AA9315F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FC71-0141-4849-9F44-F9DEC18F88BF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437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CFB8B44C-78B7-40B0-B996-CC7E6BEBB58F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6A52-2EC6-47AA-988D-3611DFC6DC3E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013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9C5268DA-DC30-4855-8D1A-851AE8661855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0B81-7349-4B10-ABDA-9FDF5EA0F46A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366871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A5D95BEC-4AC7-495C-839F-113D81E4C10E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E0AAC-0462-4166-B829-8853D4A837E8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4E03A3D5-A60E-413E-9C9D-0DE287CACF86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CEE9-4FB6-439A-817D-424490FCB8C4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560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56EE3C3B-7A1B-4EC0-A1E3-CA84F20C3209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9A1E-9C27-4055-83D9-691752C1092E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687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D9E0AE37-A6F4-4488-8B13-48061C903B1C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F2EF-CDAF-49F2-A4FB-5E992D2AA83B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82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850B3C01-27DE-469F-895A-C95FD50EDE47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BC05-E550-430E-9F29-9E962D24B1BA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58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45250" y="763588"/>
            <a:ext cx="1871663" cy="5329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763588"/>
            <a:ext cx="5465762" cy="53292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BF1DC95D-019F-430B-9B8F-9D68618C650D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03F9-2255-4F8B-9CEA-B34356EF80F2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77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eu_fi_pie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26" y="381000"/>
            <a:ext cx="260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1" y="1066800"/>
            <a:ext cx="7489825" cy="1800225"/>
          </a:xfrm>
        </p:spPr>
        <p:txBody>
          <a:bodyPr anchor="b"/>
          <a:lstStyle>
            <a:lvl1pPr>
              <a:spcAft>
                <a:spcPct val="100000"/>
              </a:spcAft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1" y="2867027"/>
            <a:ext cx="7489825" cy="1008063"/>
          </a:xfrm>
        </p:spPr>
        <p:txBody>
          <a:bodyPr/>
          <a:lstStyle>
            <a:lvl1pPr marL="0" indent="0">
              <a:buFontTx/>
              <a:buNone/>
              <a:defRPr sz="225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105025" y="6400800"/>
            <a:ext cx="56896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649288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BECFBFFD-46CE-46C1-BE32-6D583CA8A83D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2"/>
          </p:nvPr>
        </p:nvSpPr>
        <p:spPr>
          <a:xfrm>
            <a:off x="954089" y="6400802"/>
            <a:ext cx="1150937" cy="144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2E81D-DA65-4AD3-90A9-1093FB45984D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721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E53C971B-4E2A-4261-9CFB-A7232C40C57B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911C-9C38-4665-8A40-86B08D724926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157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3743054B-D33B-442C-AF93-DE443E667E63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CE46-40A0-47AF-BDA6-584486D2EFF0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678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668712" cy="403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1" y="2060575"/>
            <a:ext cx="3668713" cy="403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26F9F4B7-A25A-484E-B6C5-68DE1AA9315F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FC71-0141-4849-9F44-F9DEC18F88BF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564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CFB8B44C-78B7-40B0-B996-CC7E6BEBB58F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6A52-2EC6-47AA-988D-3611DFC6DC3E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7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3024A2DD-A3EE-405A-860E-62C29D40E8C4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411B0-4C90-4C09-85B3-E6C35D2AA345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9C5268DA-DC30-4855-8D1A-851AE8661855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0B81-7349-4B10-ABDA-9FDF5EA0F46A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754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4E03A3D5-A60E-413E-9C9D-0DE287CACF86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CEE9-4FB6-439A-817D-424490FCB8C4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773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56EE3C3B-7A1B-4EC0-A1E3-CA84F20C3209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9A1E-9C27-4055-83D9-691752C1092E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936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D9E0AE37-A6F4-4488-8B13-48061C903B1C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F2EF-CDAF-49F2-A4FB-5E992D2AA83B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5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850B3C01-27DE-469F-895A-C95FD50EDE47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BC05-E550-430E-9F29-9E962D24B1BA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904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45251" y="763590"/>
            <a:ext cx="1871663" cy="5329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9" y="763590"/>
            <a:ext cx="5465762" cy="53292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BF1DC95D-019F-430B-9B8F-9D68618C650D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03F9-2255-4F8B-9CEA-B34356EF80F2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6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B7036722-4999-42BF-A9D6-3B5F0A0747AB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743A0-9A2D-4893-BAD2-83037C40F434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6A63C1FA-13FB-45A3-A77C-4E777FE5D506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03A3E-B066-42F2-BA1B-FB6235E55BF8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1B8EBADB-FB99-4F19-AE02-7714FBC31055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80AAD-475A-420D-B20E-E3C6C47ECB3B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 </a:t>
            </a:r>
            <a:fld id="{2AA1D3C7-89D9-493C-9E9B-E22F9C68BDB7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116D4-53E1-46AA-A5B9-4D3754E5BBFE}" type="datetime1">
              <a:rPr lang="fi-FI" smtClean="0"/>
              <a:t>14.4.2021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2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2600" y="0"/>
            <a:ext cx="2317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4" descr="eu_fi_pie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7050" y="6311900"/>
            <a:ext cx="1952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3588"/>
            <a:ext cx="7489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53188"/>
            <a:ext cx="40322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453188"/>
            <a:ext cx="6492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fi-FI" dirty="0"/>
              <a:t>Sivu </a:t>
            </a:r>
            <a:fld id="{1C230E62-8DA8-4E4B-BA98-05AF66908460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75" y="6453188"/>
            <a:ext cx="11509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68A06783-536C-45FD-8484-04422F340B95}" type="datetime1">
              <a:rPr lang="fi-FI" smtClean="0"/>
              <a:t>14.4.2021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18" r:id="rId2"/>
    <p:sldLayoutId id="2147483817" r:id="rId3"/>
    <p:sldLayoutId id="2147483816" r:id="rId4"/>
    <p:sldLayoutId id="2147483815" r:id="rId5"/>
    <p:sldLayoutId id="2147483814" r:id="rId6"/>
    <p:sldLayoutId id="2147483813" r:id="rId7"/>
    <p:sldLayoutId id="2147483812" r:id="rId8"/>
    <p:sldLayoutId id="2147483811" r:id="rId9"/>
    <p:sldLayoutId id="2147483810" r:id="rId10"/>
    <p:sldLayoutId id="214748380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2200">
          <a:solidFill>
            <a:srgbClr val="485358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2000">
          <a:solidFill>
            <a:srgbClr val="485358"/>
          </a:solidFill>
          <a:latin typeface="+mn-lt"/>
          <a:ea typeface="ヒラギノ角ゴ Pro W3" pitchFamily="-1" charset="-128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>
          <a:solidFill>
            <a:srgbClr val="485358"/>
          </a:solidFill>
          <a:latin typeface="+mn-lt"/>
          <a:ea typeface="ヒラギノ角ゴ Pro W3" pitchFamily="-1" charset="-128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600">
          <a:solidFill>
            <a:srgbClr val="485358"/>
          </a:solidFill>
          <a:latin typeface="+mn-lt"/>
          <a:ea typeface="ヒラギノ角ゴ Pro W3" pitchFamily="-1" charset="-128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600">
          <a:solidFill>
            <a:srgbClr val="485358"/>
          </a:solidFill>
          <a:latin typeface="+mn-lt"/>
          <a:ea typeface="ヒラギノ角ゴ Pro W3" pitchFamily="-1" charset="-128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vihrea_yl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10413" y="0"/>
            <a:ext cx="20510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4" descr="eu_fi_pie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7050" y="6311900"/>
            <a:ext cx="1952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3588"/>
            <a:ext cx="7489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53188"/>
            <a:ext cx="40322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453188"/>
            <a:ext cx="6492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fi-FI" dirty="0"/>
              <a:t>Sivu </a:t>
            </a:r>
            <a:fld id="{2DA009B2-B948-445E-82BF-9AFBD41C51BF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75" y="6453188"/>
            <a:ext cx="11509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B6DE506A-6947-4233-8EB0-A3932F6E8C93}" type="datetime1">
              <a:rPr lang="fi-FI" smtClean="0"/>
              <a:t>14.4.2021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28" r:id="rId2"/>
    <p:sldLayoutId id="2147483827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21" r:id="rId9"/>
    <p:sldLayoutId id="2147483820" r:id="rId10"/>
    <p:sldLayoutId id="214748381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2200">
          <a:solidFill>
            <a:srgbClr val="485358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2000">
          <a:solidFill>
            <a:srgbClr val="485358"/>
          </a:solidFill>
          <a:latin typeface="+mn-lt"/>
          <a:ea typeface="ヒラギノ角ゴ Pro W3" pitchFamily="-1" charset="-128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>
          <a:solidFill>
            <a:srgbClr val="485358"/>
          </a:solidFill>
          <a:latin typeface="+mn-lt"/>
          <a:ea typeface="ヒラギノ角ゴ Pro W3" pitchFamily="-1" charset="-128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600">
          <a:solidFill>
            <a:srgbClr val="485358"/>
          </a:solidFill>
          <a:latin typeface="+mn-lt"/>
          <a:ea typeface="ヒラギノ角ゴ Pro W3" pitchFamily="-1" charset="-128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600">
          <a:solidFill>
            <a:srgbClr val="485358"/>
          </a:solidFill>
          <a:latin typeface="+mn-lt"/>
          <a:ea typeface="ヒラギノ角ゴ Pro W3" pitchFamily="-1" charset="-128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sininen_yl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10413" y="0"/>
            <a:ext cx="20510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4" descr="eu_fi_pie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7050" y="6311900"/>
            <a:ext cx="1952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3588"/>
            <a:ext cx="7489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53188"/>
            <a:ext cx="40322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453188"/>
            <a:ext cx="6492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fi-FI" dirty="0"/>
              <a:t>Sivu </a:t>
            </a:r>
            <a:fld id="{B92292CD-6D5C-4151-A649-8B90DD89087F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75" y="6453188"/>
            <a:ext cx="11509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6D720C4A-A427-427B-937B-2D736CF8E125}" type="datetime1">
              <a:rPr lang="fi-FI" smtClean="0"/>
              <a:t>14.4.2021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8" r:id="rId2"/>
    <p:sldLayoutId id="2147483837" r:id="rId3"/>
    <p:sldLayoutId id="2147483836" r:id="rId4"/>
    <p:sldLayoutId id="2147483835" r:id="rId5"/>
    <p:sldLayoutId id="2147483834" r:id="rId6"/>
    <p:sldLayoutId id="2147483833" r:id="rId7"/>
    <p:sldLayoutId id="2147483832" r:id="rId8"/>
    <p:sldLayoutId id="2147483831" r:id="rId9"/>
    <p:sldLayoutId id="2147483830" r:id="rId10"/>
    <p:sldLayoutId id="214748382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2200">
          <a:solidFill>
            <a:srgbClr val="485358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2000">
          <a:solidFill>
            <a:srgbClr val="485358"/>
          </a:solidFill>
          <a:latin typeface="+mn-lt"/>
          <a:ea typeface="ヒラギノ角ゴ Pro W3" pitchFamily="-1" charset="-128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>
          <a:solidFill>
            <a:srgbClr val="485358"/>
          </a:solidFill>
          <a:latin typeface="+mn-lt"/>
          <a:ea typeface="ヒラギノ角ゴ Pro W3" pitchFamily="-1" charset="-128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600">
          <a:solidFill>
            <a:srgbClr val="485358"/>
          </a:solidFill>
          <a:latin typeface="+mn-lt"/>
          <a:ea typeface="ヒラギノ角ゴ Pro W3" pitchFamily="-1" charset="-128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600">
          <a:solidFill>
            <a:srgbClr val="485358"/>
          </a:solidFill>
          <a:latin typeface="+mn-lt"/>
          <a:ea typeface="ヒラギノ角ゴ Pro W3" pitchFamily="-1" charset="-128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2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2600" y="0"/>
            <a:ext cx="2317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4" descr="eu_fi_pie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7050" y="6311900"/>
            <a:ext cx="1952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3588"/>
            <a:ext cx="7489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perustyyl. napsautt.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tekstin perustyylejä napsauttamalla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53188"/>
            <a:ext cx="40322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453188"/>
            <a:ext cx="6492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A38A6001-A557-447E-A001-391D5532EF27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75" y="6453188"/>
            <a:ext cx="11509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fld id="{6BD229CD-4620-4AEF-B5C1-6F9E65CFB871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6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2200">
          <a:solidFill>
            <a:srgbClr val="485358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2000">
          <a:solidFill>
            <a:srgbClr val="485358"/>
          </a:solidFill>
          <a:latin typeface="+mn-lt"/>
          <a:ea typeface="ヒラギノ角ゴ Pro W3" pitchFamily="-1" charset="-128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>
          <a:solidFill>
            <a:srgbClr val="485358"/>
          </a:solidFill>
          <a:latin typeface="+mn-lt"/>
          <a:ea typeface="ヒラギノ角ゴ Pro W3" pitchFamily="-1" charset="-128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600">
          <a:solidFill>
            <a:srgbClr val="485358"/>
          </a:solidFill>
          <a:latin typeface="+mn-lt"/>
          <a:ea typeface="ヒラギノ角ゴ Pro W3" pitchFamily="-1" charset="-128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600">
          <a:solidFill>
            <a:srgbClr val="485358"/>
          </a:solidFill>
          <a:latin typeface="+mn-lt"/>
          <a:ea typeface="ヒラギノ角ゴ Pro W3" pitchFamily="-1" charset="-128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2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2601" y="0"/>
            <a:ext cx="2317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4" descr="eu_fi_pie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7051" y="6311900"/>
            <a:ext cx="1952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7089" y="763588"/>
            <a:ext cx="7489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perustyyl. napsautt.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9" y="20605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tekstin perustyylejä napsauttamalla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53190"/>
            <a:ext cx="40322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75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9" y="6453190"/>
            <a:ext cx="6492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75">
                <a:latin typeface="Arial" charset="0"/>
              </a:defRPr>
            </a:lvl1pPr>
          </a:lstStyle>
          <a:p>
            <a:pPr>
              <a:defRPr/>
            </a:pPr>
            <a:r>
              <a:rPr lang="fi-FI" altLang="en-US" dirty="0">
                <a:solidFill>
                  <a:srgbClr val="000000"/>
                </a:solidFill>
              </a:rPr>
              <a:t>Sivu </a:t>
            </a:r>
            <a:fld id="{A38A6001-A557-447E-A001-391D5532EF27}" type="slidenum">
              <a:rPr lang="fi-FI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en-US" dirty="0">
              <a:solidFill>
                <a:srgbClr val="000000"/>
              </a:solidFill>
            </a:endParaRPr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75" y="6453188"/>
            <a:ext cx="11509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75">
                <a:latin typeface="Arial" charset="0"/>
              </a:defRPr>
            </a:lvl1pPr>
          </a:lstStyle>
          <a:p>
            <a:pPr>
              <a:defRPr/>
            </a:pPr>
            <a:fld id="{6BD229CD-4620-4AEF-B5C1-6F9E65CFB871}" type="datetime1">
              <a:rPr lang="fi-FI" altLang="en-US">
                <a:solidFill>
                  <a:srgbClr val="000000"/>
                </a:solidFill>
              </a:rPr>
              <a:pPr>
                <a:defRPr/>
              </a:pPr>
              <a:t>14.4.2021</a:t>
            </a:fld>
            <a:endParaRPr lang="fi-FI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485358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485358"/>
          </a:solidFill>
          <a:latin typeface="Arial" pitchFamily="34" charset="0"/>
          <a:ea typeface="ヒラギノ角ゴ Pro W3" pitchFamily="-1" charset="-128"/>
          <a:cs typeface="ヒラギノ角ゴ Pro W3" pitchFamily="-1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</a:defRPr>
      </a:lvl9pPr>
    </p:titleStyle>
    <p:bodyStyle>
      <a:lvl1pPr marL="198835" indent="-19883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650">
          <a:solidFill>
            <a:srgbClr val="485358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346472" indent="-146447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500">
          <a:solidFill>
            <a:srgbClr val="485358"/>
          </a:solidFill>
          <a:latin typeface="+mn-lt"/>
          <a:ea typeface="ヒラギノ角ゴ Pro W3" pitchFamily="-1" charset="-128"/>
        </a:defRPr>
      </a:lvl2pPr>
      <a:lvl3pPr marL="479822" indent="-132160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>
          <a:solidFill>
            <a:srgbClr val="485358"/>
          </a:solidFill>
          <a:latin typeface="+mn-lt"/>
          <a:ea typeface="ヒラギノ角ゴ Pro W3" pitchFamily="-1" charset="-128"/>
        </a:defRPr>
      </a:lvl3pPr>
      <a:lvl4pPr marL="603647" indent="-122635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Font typeface="Arial" charset="0"/>
        <a:buChar char="-"/>
        <a:defRPr sz="1200">
          <a:solidFill>
            <a:srgbClr val="485358"/>
          </a:solidFill>
          <a:latin typeface="+mn-lt"/>
          <a:ea typeface="ヒラギノ角ゴ Pro W3" pitchFamily="-1" charset="-128"/>
        </a:defRPr>
      </a:lvl4pPr>
      <a:lvl5pPr marL="735806" indent="-130969" algn="l" rtl="0" eaLnBrk="0" fontAlgn="base" hangingPunct="0">
        <a:spcBef>
          <a:spcPct val="0"/>
        </a:spcBef>
        <a:spcAft>
          <a:spcPct val="20000"/>
        </a:spcAft>
        <a:buClr>
          <a:srgbClr val="485358"/>
        </a:buClr>
        <a:buChar char="•"/>
        <a:defRPr sz="1200">
          <a:solidFill>
            <a:srgbClr val="485358"/>
          </a:solidFill>
          <a:latin typeface="+mn-lt"/>
          <a:ea typeface="ヒラギノ角ゴ Pro W3" pitchFamily="-1" charset="-128"/>
        </a:defRPr>
      </a:lvl5pPr>
      <a:lvl6pPr marL="1078706" indent="-130969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200">
          <a:solidFill>
            <a:schemeClr val="tx1"/>
          </a:solidFill>
          <a:latin typeface="+mn-lt"/>
        </a:defRPr>
      </a:lvl6pPr>
      <a:lvl7pPr marL="1421606" indent="-130969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200">
          <a:solidFill>
            <a:schemeClr val="tx1"/>
          </a:solidFill>
          <a:latin typeface="+mn-lt"/>
        </a:defRPr>
      </a:lvl7pPr>
      <a:lvl8pPr marL="1764506" indent="-130969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200">
          <a:solidFill>
            <a:schemeClr val="tx1"/>
          </a:solidFill>
          <a:latin typeface="+mn-lt"/>
        </a:defRPr>
      </a:lvl8pPr>
      <a:lvl9pPr marL="2107406" indent="-130969" algn="l" rtl="0" fontAlgn="base">
        <a:spcBef>
          <a:spcPct val="0"/>
        </a:spcBef>
        <a:spcAft>
          <a:spcPct val="20000"/>
        </a:spcAft>
        <a:buClr>
          <a:schemeClr val="tx2"/>
        </a:buClr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uruneno\Desktop\maaseutu_fi_ne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320" y="213109"/>
            <a:ext cx="1323528" cy="1323528"/>
          </a:xfrm>
          <a:prstGeom prst="rect">
            <a:avLst/>
          </a:prstGeom>
          <a:noFill/>
        </p:spPr>
      </p:pic>
      <p:sp>
        <p:nvSpPr>
          <p:cNvPr id="39941" name="Title 6"/>
          <p:cNvSpPr>
            <a:spLocks noGrp="1"/>
          </p:cNvSpPr>
          <p:nvPr>
            <p:ph type="ctrTitle"/>
          </p:nvPr>
        </p:nvSpPr>
        <p:spPr>
          <a:xfrm>
            <a:off x="171053" y="2218135"/>
            <a:ext cx="7489825" cy="1800225"/>
          </a:xfrm>
        </p:spPr>
        <p:txBody>
          <a:bodyPr/>
          <a:lstStyle/>
          <a:p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br>
              <a:rPr lang="fi-FI" sz="3600" dirty="0">
                <a:ea typeface="ヒラギノ角ゴ Pro W3" pitchFamily="-84" charset="-128"/>
              </a:rPr>
            </a:br>
            <a:r>
              <a:rPr lang="fi-FI" sz="3600" dirty="0">
                <a:ea typeface="ヒラギノ角ゴ Pro W3" pitchFamily="-84" charset="-128"/>
              </a:rPr>
              <a:t>Maaseuturahaston tilastoja 2020</a:t>
            </a:r>
            <a:br>
              <a:rPr lang="fi-FI" sz="3600" dirty="0">
                <a:ea typeface="ヒラギノ角ゴ Pro W3" pitchFamily="-84" charset="-128"/>
              </a:rPr>
            </a:br>
            <a:br>
              <a:rPr lang="fi-FI" sz="1600" dirty="0">
                <a:ea typeface="ヒラギノ角ゴ Pro W3" pitchFamily="-84" charset="-128"/>
              </a:rPr>
            </a:br>
            <a:endParaRPr lang="fi-FI" sz="3600" dirty="0">
              <a:ea typeface="ヒラギノ角ゴ Pro W3" pitchFamily="-84" charset="-128"/>
            </a:endParaRPr>
          </a:p>
        </p:txBody>
      </p:sp>
      <p:sp>
        <p:nvSpPr>
          <p:cNvPr id="39940" name="Subtitle 5"/>
          <p:cNvSpPr>
            <a:spLocks noGrp="1"/>
          </p:cNvSpPr>
          <p:nvPr>
            <p:ph type="subTitle" idx="1"/>
          </p:nvPr>
        </p:nvSpPr>
        <p:spPr>
          <a:xfrm>
            <a:off x="179512" y="3283360"/>
            <a:ext cx="7489825" cy="2952328"/>
          </a:xfrm>
        </p:spPr>
        <p:txBody>
          <a:bodyPr/>
          <a:lstStyle/>
          <a:p>
            <a:pPr>
              <a:buClr>
                <a:schemeClr val="bg1"/>
              </a:buClr>
            </a:pPr>
            <a:endParaRPr lang="fi-FI" sz="2000" dirty="0">
              <a:ea typeface="ヒラギノ角ゴ Pro W3" pitchFamily="-84" charset="-128"/>
            </a:endParaRPr>
          </a:p>
          <a:p>
            <a:pPr>
              <a:buClr>
                <a:schemeClr val="bg1"/>
              </a:buClr>
            </a:pPr>
            <a:r>
              <a:rPr lang="fi-FI" sz="2000" dirty="0">
                <a:ea typeface="ヒラギノ角ゴ Pro W3" pitchFamily="-84" charset="-128"/>
              </a:rPr>
              <a:t>Pohjois-Pohjanmaan ELY-keskus</a:t>
            </a:r>
          </a:p>
          <a:p>
            <a:pPr>
              <a:buClr>
                <a:schemeClr val="bg1"/>
              </a:buClr>
            </a:pPr>
            <a:endParaRPr lang="fi-FI" sz="2000" dirty="0">
              <a:ea typeface="ヒラギノ角ゴ Pro W3" pitchFamily="-84" charset="-128"/>
            </a:endParaRPr>
          </a:p>
          <a:p>
            <a:pPr>
              <a:buClr>
                <a:schemeClr val="bg1"/>
              </a:buClr>
            </a:pPr>
            <a:endParaRPr lang="fi-FI" dirty="0">
              <a:ea typeface="ヒラギノ角ゴ Pro W3" pitchFamily="-84" charset="-128"/>
            </a:endParaRPr>
          </a:p>
          <a:p>
            <a:pPr>
              <a:buClr>
                <a:schemeClr val="bg1"/>
              </a:buClr>
            </a:pPr>
            <a:endParaRPr lang="fi-FI" dirty="0">
              <a:ea typeface="ヒラギノ角ゴ Pro W3" pitchFamily="-84" charset="-128"/>
            </a:endParaRPr>
          </a:p>
        </p:txBody>
      </p:sp>
      <p:sp>
        <p:nvSpPr>
          <p:cNvPr id="39938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dirty="0"/>
              <a:t>Sivu </a:t>
            </a:r>
            <a:fld id="{A72D64FB-3041-4414-A1C3-CDEC021674E3}" type="slidenum">
              <a:rPr lang="fi-FI"/>
              <a:pPr/>
              <a:t>1</a:t>
            </a:fld>
            <a:endParaRPr lang="fi-FI" dirty="0"/>
          </a:p>
        </p:txBody>
      </p:sp>
      <p:sp>
        <p:nvSpPr>
          <p:cNvPr id="39939" name="Rectangle 11"/>
          <p:cNvSpPr>
            <a:spLocks noGrp="1" noChangeArrowheads="1"/>
          </p:cNvSpPr>
          <p:nvPr>
            <p:ph type="dt" sz="half" idx="12"/>
          </p:nvPr>
        </p:nvSpPr>
        <p:spPr>
          <a:noFill/>
        </p:spPr>
        <p:txBody>
          <a:bodyPr/>
          <a:lstStyle/>
          <a:p>
            <a:fld id="{1536767D-E284-4D2C-9D7F-8745A1F2A891}" type="datetime1">
              <a:rPr lang="fi-FI" smtClean="0"/>
              <a:t>14.4.2021</a:t>
            </a:fld>
            <a:endParaRPr lang="fi-FI" dirty="0"/>
          </a:p>
        </p:txBody>
      </p:sp>
      <p:pic>
        <p:nvPicPr>
          <p:cNvPr id="1031" name="Picture 7" descr="C:\Users\turuneno\Desktop\ELY_LA01_Logo___FI_B3___RGB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6341" y="6238863"/>
            <a:ext cx="1746249" cy="465162"/>
          </a:xfrm>
          <a:prstGeom prst="rect">
            <a:avLst/>
          </a:prstGeom>
          <a:noFill/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</p:spTree>
    <p:extLst>
      <p:ext uri="{BB962C8B-B14F-4D97-AF65-F5344CB8AC3E}">
        <p14:creationId xmlns:p14="http://schemas.microsoft.com/office/powerpoint/2010/main" val="87671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348501"/>
            <a:ext cx="5761136" cy="577180"/>
          </a:xfrm>
        </p:spPr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Painopisteittäinen toteutuma</a:t>
            </a:r>
            <a:endParaRPr lang="fi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610394" y="1033705"/>
            <a:ext cx="66259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i-FI" sz="1400" dirty="0">
                <a:solidFill>
                  <a:prstClr val="black"/>
                </a:solidFill>
                <a:latin typeface="Calibri" panose="020F0502020204030204" pitchFamily="34" charset="0"/>
              </a:rPr>
              <a:t>Vuoden 2020 loppuun mennessä rahoitukseen valitut kehittämishankkeet ja yritystuet jakautuvat Pohjois-Pohjanmaan alueellisen maaseutusuunnitelman painopisteisiin seuraavasti: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</p:nvPr>
        </p:nvGraphicFramePr>
        <p:xfrm>
          <a:off x="827088" y="1880393"/>
          <a:ext cx="7489825" cy="421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B3167687-4D44-40CE-9BAF-650E3AB692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283662"/>
              </p:ext>
            </p:extLst>
          </p:nvPr>
        </p:nvGraphicFramePr>
        <p:xfrm>
          <a:off x="791441" y="1865985"/>
          <a:ext cx="7200800" cy="412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007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088" y="763588"/>
            <a:ext cx="5832475" cy="433164"/>
          </a:xfrm>
        </p:spPr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Leader yritystuet 2020</a:t>
            </a:r>
            <a:endParaRPr lang="fi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2060575"/>
            <a:ext cx="7489825" cy="4032250"/>
          </a:xfrm>
        </p:spPr>
        <p:txBody>
          <a:bodyPr/>
          <a:lstStyle/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57830"/>
              </p:ext>
            </p:extLst>
          </p:nvPr>
        </p:nvGraphicFramePr>
        <p:xfrm>
          <a:off x="1135036" y="2177648"/>
          <a:ext cx="6245712" cy="1971432"/>
        </p:xfrm>
        <a:graphic>
          <a:graphicData uri="http://schemas.openxmlformats.org/drawingml/2006/table">
            <a:tbl>
              <a:tblPr firstRow="1" firstCol="1" bandRow="1"/>
              <a:tblGrid>
                <a:gridCol w="3475495">
                  <a:extLst>
                    <a:ext uri="{9D8B030D-6E8A-4147-A177-3AD203B41FA5}">
                      <a16:colId xmlns:a16="http://schemas.microsoft.com/office/drawing/2014/main" val="4013003695"/>
                    </a:ext>
                  </a:extLst>
                </a:gridCol>
                <a:gridCol w="698007">
                  <a:extLst>
                    <a:ext uri="{9D8B030D-6E8A-4147-A177-3AD203B41FA5}">
                      <a16:colId xmlns:a16="http://schemas.microsoft.com/office/drawing/2014/main" val="3633962381"/>
                    </a:ext>
                  </a:extLst>
                </a:gridCol>
                <a:gridCol w="2072210">
                  <a:extLst>
                    <a:ext uri="{9D8B030D-6E8A-4147-A177-3AD203B41FA5}">
                      <a16:colId xmlns:a16="http://schemas.microsoft.com/office/drawing/2014/main" val="291831652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Toimenpide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tuki (EU ja valtio) 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99132"/>
                  </a:ext>
                </a:extLst>
              </a:tr>
              <a:tr h="31487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Elintarvikkeiden valmistus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57 376,28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41176"/>
                  </a:ext>
                </a:extLst>
              </a:tr>
              <a:tr h="31487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Yrityksen perustamistuki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98 898,88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797942"/>
                  </a:ext>
                </a:extLst>
              </a:tr>
              <a:tr h="52237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 Investoinnit maatalouden ulkopuolisen yritystoiminnan perustamiseen ja kehittämiseen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1 327 056,98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668880"/>
                  </a:ext>
                </a:extLst>
              </a:tr>
              <a:tr h="38725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1 483 332,14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66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47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087" y="331093"/>
            <a:ext cx="7489825" cy="1009650"/>
          </a:xfrm>
        </p:spPr>
        <p:txBody>
          <a:bodyPr/>
          <a:lstStyle/>
          <a:p>
            <a:br>
              <a:rPr lang="fi-FI" sz="2400" b="1" dirty="0"/>
            </a:br>
            <a:br>
              <a:rPr lang="fi-FI" sz="2400" b="1" dirty="0"/>
            </a:b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3957" y="1739007"/>
            <a:ext cx="6746355" cy="3923082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400" b="1" dirty="0">
                <a:latin typeface="+mj-lt"/>
              </a:rPr>
              <a:t> </a:t>
            </a:r>
          </a:p>
          <a:p>
            <a:pPr marL="0" indent="0">
              <a:buNone/>
            </a:pPr>
            <a:endParaRPr lang="fi-FI" sz="2400" b="1" dirty="0">
              <a:latin typeface="+mj-lt"/>
            </a:endParaRPr>
          </a:p>
          <a:p>
            <a:pPr marL="0" indent="0">
              <a:buNone/>
            </a:pPr>
            <a:endParaRPr lang="fi-FI" sz="2400" b="1" dirty="0">
              <a:latin typeface="+mj-lt"/>
            </a:endParaRPr>
          </a:p>
          <a:p>
            <a:pPr marL="0" indent="0">
              <a:buNone/>
            </a:pPr>
            <a:endParaRPr lang="fi-FI" sz="2400" b="1" dirty="0">
              <a:latin typeface="+mj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1552776" y="972801"/>
            <a:ext cx="4908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4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ヒラギノ角ゴ Pro W3" pitchFamily="-1" charset="-128"/>
              </a:rPr>
              <a:t>Leader kehittämishankkeet 2020</a:t>
            </a:r>
            <a:endParaRPr lang="fi-FI" dirty="0">
              <a:ln>
                <a:solidFill>
                  <a:schemeClr val="accent1"/>
                </a:solidFill>
              </a:ln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616765" y="1700955"/>
            <a:ext cx="61874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eaLnBrk="0" hangingPunct="0">
              <a:spcAft>
                <a:spcPct val="20000"/>
              </a:spcAft>
              <a:buClr>
                <a:srgbClr val="485358"/>
              </a:buClr>
              <a:buFontTx/>
              <a:buChar char="•"/>
            </a:pPr>
            <a:endParaRPr lang="fi-FI" sz="2200" kern="0" dirty="0">
              <a:solidFill>
                <a:srgbClr val="485358"/>
              </a:solidFill>
              <a:latin typeface="Arial"/>
              <a:ea typeface="ヒラギノ角ゴ Pro W3" pitchFamily="-1" charset="-128"/>
            </a:endParaRPr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73090"/>
              </p:ext>
            </p:extLst>
          </p:nvPr>
        </p:nvGraphicFramePr>
        <p:xfrm>
          <a:off x="827087" y="1735832"/>
          <a:ext cx="6570417" cy="3804720"/>
        </p:xfrm>
        <a:graphic>
          <a:graphicData uri="http://schemas.openxmlformats.org/drawingml/2006/table">
            <a:tbl>
              <a:tblPr/>
              <a:tblGrid>
                <a:gridCol w="3859647">
                  <a:extLst>
                    <a:ext uri="{9D8B030D-6E8A-4147-A177-3AD203B41FA5}">
                      <a16:colId xmlns:a16="http://schemas.microsoft.com/office/drawing/2014/main" val="3025724462"/>
                    </a:ext>
                  </a:extLst>
                </a:gridCol>
                <a:gridCol w="753488">
                  <a:extLst>
                    <a:ext uri="{9D8B030D-6E8A-4147-A177-3AD203B41FA5}">
                      <a16:colId xmlns:a16="http://schemas.microsoft.com/office/drawing/2014/main" val="4123391868"/>
                    </a:ext>
                  </a:extLst>
                </a:gridCol>
                <a:gridCol w="1957282">
                  <a:extLst>
                    <a:ext uri="{9D8B030D-6E8A-4147-A177-3AD203B41FA5}">
                      <a16:colId xmlns:a16="http://schemas.microsoft.com/office/drawing/2014/main" val="367581445"/>
                    </a:ext>
                  </a:extLst>
                </a:gridCol>
              </a:tblGrid>
              <a:tr h="47789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Toimenpide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tuki (EU ja valtio)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91285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Koulutus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14 788,91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699798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Tiedonvälitys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47 316,00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416869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 Selvitykset ja suunnitelmat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12 155,09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12475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 Pieninfrastruktuurin luominen, parantaminen ja laajentaminen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104 507,68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128638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 Laajakaistainfrastruktuuri ja sähköiset palvelut, kehittäminen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17 664,96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236836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 Maaseudun palvelut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1 852 027,30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7842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 Vapaa-aika ja matkailuinvestoinnit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596 451,13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487092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 Kulttuuri- ja luonnonperintö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256 289,56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492329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 Muut yhteistyöhankkeet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136 078,00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7763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 Uusien tuotteiden ja menetelmien kehittäminen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51 954,05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669766"/>
                  </a:ext>
                </a:extLst>
              </a:tr>
              <a:tr h="27123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 Mikroyritysten yhteistyö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125 094,26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26935"/>
                  </a:ext>
                </a:extLst>
              </a:tr>
              <a:tr h="34324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3 214 326,94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73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77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i-FI" sz="2400" b="1" dirty="0">
                <a:solidFill>
                  <a:prstClr val="black"/>
                </a:solidFill>
              </a:rPr>
              <a:t>		  Ympäristökorvaus 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905622"/>
              </p:ext>
            </p:extLst>
          </p:nvPr>
        </p:nvGraphicFramePr>
        <p:xfrm>
          <a:off x="1331641" y="2276874"/>
          <a:ext cx="6480720" cy="3096342"/>
        </p:xfrm>
        <a:graphic>
          <a:graphicData uri="http://schemas.openxmlformats.org/drawingml/2006/table">
            <a:tbl>
              <a:tblPr/>
              <a:tblGrid>
                <a:gridCol w="2683194">
                  <a:extLst>
                    <a:ext uri="{9D8B030D-6E8A-4147-A177-3AD203B41FA5}">
                      <a16:colId xmlns:a16="http://schemas.microsoft.com/office/drawing/2014/main" val="2708872794"/>
                    </a:ext>
                  </a:extLst>
                </a:gridCol>
                <a:gridCol w="1774134">
                  <a:extLst>
                    <a:ext uri="{9D8B030D-6E8A-4147-A177-3AD203B41FA5}">
                      <a16:colId xmlns:a16="http://schemas.microsoft.com/office/drawing/2014/main" val="1692907334"/>
                    </a:ext>
                  </a:extLst>
                </a:gridCol>
                <a:gridCol w="1070345">
                  <a:extLst>
                    <a:ext uri="{9D8B030D-6E8A-4147-A177-3AD203B41FA5}">
                      <a16:colId xmlns:a16="http://schemas.microsoft.com/office/drawing/2014/main" val="2274349686"/>
                    </a:ext>
                  </a:extLst>
                </a:gridCol>
                <a:gridCol w="953047">
                  <a:extLst>
                    <a:ext uri="{9D8B030D-6E8A-4147-A177-3AD203B41FA5}">
                      <a16:colId xmlns:a16="http://schemas.microsoft.com/office/drawing/2014/main" val="2220782698"/>
                    </a:ext>
                  </a:extLst>
                </a:gridCol>
              </a:tblGrid>
              <a:tr h="69752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Tukityyppi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Sopimuksia/sitoumuksia, 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Eläimiä, 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69793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Vanhat erityistukisopimukset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33257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Maiseman ja luonnon monimuotoisuus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021255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Kosteikon hoito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541880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Kurki-, hanhi- ja joutsenpelto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403358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Alkuperäisrotujen kasvattaminen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286531"/>
                  </a:ext>
                </a:extLst>
              </a:tr>
              <a:tr h="340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Alkuperäiskasvien ylläpito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668617"/>
                  </a:ext>
                </a:extLst>
              </a:tr>
              <a:tr h="35727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Luonnonmukainen tuotanto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66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53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Ympäristösopimukset ja luomusitoumukset    2015-2020 Pohjois-Pohjanmaalla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BD184643-EDE0-4559-8712-EB0495A49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12384"/>
              </p:ext>
            </p:extLst>
          </p:nvPr>
        </p:nvGraphicFramePr>
        <p:xfrm>
          <a:off x="542924" y="2420889"/>
          <a:ext cx="7845498" cy="2880317"/>
        </p:xfrm>
        <a:graphic>
          <a:graphicData uri="http://schemas.openxmlformats.org/drawingml/2006/table">
            <a:tbl>
              <a:tblPr/>
              <a:tblGrid>
                <a:gridCol w="670078">
                  <a:extLst>
                    <a:ext uri="{9D8B030D-6E8A-4147-A177-3AD203B41FA5}">
                      <a16:colId xmlns:a16="http://schemas.microsoft.com/office/drawing/2014/main" val="3709045178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1896372060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2373753493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3484702787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338099139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1849960031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1908359299"/>
                    </a:ext>
                  </a:extLst>
                </a:gridCol>
                <a:gridCol w="907398">
                  <a:extLst>
                    <a:ext uri="{9D8B030D-6E8A-4147-A177-3AD203B41FA5}">
                      <a16:colId xmlns:a16="http://schemas.microsoft.com/office/drawing/2014/main" val="3060301058"/>
                    </a:ext>
                  </a:extLst>
                </a:gridCol>
                <a:gridCol w="907398">
                  <a:extLst>
                    <a:ext uri="{9D8B030D-6E8A-4147-A177-3AD203B41FA5}">
                      <a16:colId xmlns:a16="http://schemas.microsoft.com/office/drawing/2014/main" val="2437414493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2576434729"/>
                    </a:ext>
                  </a:extLst>
                </a:gridCol>
                <a:gridCol w="670078">
                  <a:extLst>
                    <a:ext uri="{9D8B030D-6E8A-4147-A177-3AD203B41FA5}">
                      <a16:colId xmlns:a16="http://schemas.microsoft.com/office/drawing/2014/main" val="3681091571"/>
                    </a:ext>
                  </a:extLst>
                </a:gridCol>
              </a:tblGrid>
              <a:tr h="460169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Vuosi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Kosteikko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MAMO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Luomu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651830"/>
                  </a:ext>
                </a:extLst>
              </a:tr>
              <a:tr h="35790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Eläimiä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93922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697892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272031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354412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17891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15523"/>
                  </a:ext>
                </a:extLst>
              </a:tr>
              <a:tr h="357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92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974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Pohjois-Pohjanmaan luomutilat (sertifioidut) pinta-ala ja tilojen määrä 2014-2020 </a:t>
            </a:r>
            <a:endParaRPr lang="fi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5AA1E3D4-5901-4AD8-A0BA-1EE44D92E3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2060575"/>
          <a:ext cx="748982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93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Nuoren viljelijän aloitustuki 2020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887963"/>
              </p:ext>
            </p:extLst>
          </p:nvPr>
        </p:nvGraphicFramePr>
        <p:xfrm>
          <a:off x="827089" y="1988840"/>
          <a:ext cx="7273304" cy="792040"/>
        </p:xfrm>
        <a:graphic>
          <a:graphicData uri="http://schemas.openxmlformats.org/drawingml/2006/table">
            <a:tbl>
              <a:tblPr/>
              <a:tblGrid>
                <a:gridCol w="237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Kohdennettutoimi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avustus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korkotukilaina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kustannusarvio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Nuoren viljelijän aloitustuki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4 339 600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9 217 400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4 339 600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9 217 400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633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Maatalousinvestoinnit 2020 </a:t>
            </a:r>
            <a:br>
              <a:rPr lang="fi-FI" sz="2400" b="1" dirty="0">
                <a:solidFill>
                  <a:srgbClr val="FF0000"/>
                </a:solidFill>
              </a:rPr>
            </a:b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5546CE33-69EF-4139-ABB7-F8C412C67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435021"/>
              </p:ext>
            </p:extLst>
          </p:nvPr>
        </p:nvGraphicFramePr>
        <p:xfrm>
          <a:off x="323528" y="1988840"/>
          <a:ext cx="8424936" cy="3960446"/>
        </p:xfrm>
        <a:graphic>
          <a:graphicData uri="http://schemas.openxmlformats.org/drawingml/2006/table">
            <a:tbl>
              <a:tblPr/>
              <a:tblGrid>
                <a:gridCol w="3202894">
                  <a:extLst>
                    <a:ext uri="{9D8B030D-6E8A-4147-A177-3AD203B41FA5}">
                      <a16:colId xmlns:a16="http://schemas.microsoft.com/office/drawing/2014/main" val="2253187752"/>
                    </a:ext>
                  </a:extLst>
                </a:gridCol>
                <a:gridCol w="661384">
                  <a:extLst>
                    <a:ext uri="{9D8B030D-6E8A-4147-A177-3AD203B41FA5}">
                      <a16:colId xmlns:a16="http://schemas.microsoft.com/office/drawing/2014/main" val="1315514905"/>
                    </a:ext>
                  </a:extLst>
                </a:gridCol>
                <a:gridCol w="1288093">
                  <a:extLst>
                    <a:ext uri="{9D8B030D-6E8A-4147-A177-3AD203B41FA5}">
                      <a16:colId xmlns:a16="http://schemas.microsoft.com/office/drawing/2014/main" val="3149612685"/>
                    </a:ext>
                  </a:extLst>
                </a:gridCol>
                <a:gridCol w="1587942">
                  <a:extLst>
                    <a:ext uri="{9D8B030D-6E8A-4147-A177-3AD203B41FA5}">
                      <a16:colId xmlns:a16="http://schemas.microsoft.com/office/drawing/2014/main" val="1686790330"/>
                    </a:ext>
                  </a:extLst>
                </a:gridCol>
                <a:gridCol w="1684623">
                  <a:extLst>
                    <a:ext uri="{9D8B030D-6E8A-4147-A177-3AD203B41FA5}">
                      <a16:colId xmlns:a16="http://schemas.microsoft.com/office/drawing/2014/main" val="920818281"/>
                    </a:ext>
                  </a:extLst>
                </a:gridCol>
              </a:tblGrid>
              <a:tr h="242877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Kohdennettutoimi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7780" marR="7780" marT="7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avustus</a:t>
                      </a:r>
                    </a:p>
                  </a:txBody>
                  <a:tcPr marL="7780" marR="7780" marT="7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korkotukilaina</a:t>
                      </a:r>
                    </a:p>
                  </a:txBody>
                  <a:tcPr marL="7780" marR="7780" marT="7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kustannusarvio</a:t>
                      </a:r>
                    </a:p>
                  </a:txBody>
                  <a:tcPr marL="7780" marR="7780" marT="7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56162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Energiantuotannon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587 750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1 487 897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68022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Kasvihuonetuotannon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54 000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118 000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181 538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706866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Konevarastojen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88 950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503 698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536464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Kuivaamoiden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379 995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564 168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1 493 770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481340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Lihakarjatalouden rakentamisinvestoinnit C-alue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1 734 228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2 558 592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4 789 096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402173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Lypsykarjatalouden rakentamisinvestoinnit C-alue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7 398 304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10 676 993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22 261 745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908034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Sikatalouden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1 215 135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2 487 375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4 354 213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31133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Salaojitus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2 480 117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7 103 297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551941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Sadonkorjuukoneen yhteishankinta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160 000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381431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Tuotantohygieniaa ja eläinten hyvinvointi parantavat 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344 628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1 070 324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913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Tuotantohygieniaa, eläinten hyvinvointia edistävät koneet ja laitteet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161 967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472 925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15224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Tuotantovarastojen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921 695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1 545 078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3 177 079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98971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Työympäristöä ja ympäristön tilaa edistävät koneet ja laitteet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567 111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1 986 996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767175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Työympäristöä ja ympäristön tilaa parantavat rakentamisinvestoinnit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108 623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339 152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88317"/>
                  </a:ext>
                </a:extLst>
              </a:tr>
              <a:tr h="242877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0" marR="7780" marT="77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16 058 504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17 950 206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49 381 730</a:t>
                      </a:r>
                    </a:p>
                  </a:txBody>
                  <a:tcPr marL="7780" marR="7780" marT="7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872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33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1024919"/>
            <a:ext cx="5977160" cy="576064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2400" b="1" dirty="0">
                <a:solidFill>
                  <a:schemeClr val="tx1"/>
                </a:solidFill>
              </a:rPr>
            </a:br>
            <a:br>
              <a:rPr lang="fi-FI" sz="2400" b="1" dirty="0">
                <a:solidFill>
                  <a:schemeClr val="tx1"/>
                </a:solidFill>
              </a:rPr>
            </a:br>
            <a:r>
              <a:rPr lang="fi-FI" sz="2700" b="1" dirty="0">
                <a:solidFill>
                  <a:schemeClr val="tx2">
                    <a:lumMod val="75000"/>
                  </a:schemeClr>
                </a:solidFill>
              </a:rPr>
              <a:t>ELY-keskuksen yritystuet 2020</a:t>
            </a:r>
            <a:br>
              <a:rPr lang="fi-FI" sz="2400" b="1" dirty="0">
                <a:solidFill>
                  <a:schemeClr val="tx1"/>
                </a:solidFill>
              </a:rPr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30727"/>
              </p:ext>
            </p:extLst>
          </p:nvPr>
        </p:nvGraphicFramePr>
        <p:xfrm>
          <a:off x="1259632" y="2069196"/>
          <a:ext cx="5940549" cy="1728194"/>
        </p:xfrm>
        <a:graphic>
          <a:graphicData uri="http://schemas.openxmlformats.org/drawingml/2006/table">
            <a:tbl>
              <a:tblPr/>
              <a:tblGrid>
                <a:gridCol w="3326568">
                  <a:extLst>
                    <a:ext uri="{9D8B030D-6E8A-4147-A177-3AD203B41FA5}">
                      <a16:colId xmlns:a16="http://schemas.microsoft.com/office/drawing/2014/main" val="4218722394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3359187737"/>
                    </a:ext>
                  </a:extLst>
                </a:gridCol>
                <a:gridCol w="1946582">
                  <a:extLst>
                    <a:ext uri="{9D8B030D-6E8A-4147-A177-3AD203B41FA5}">
                      <a16:colId xmlns:a16="http://schemas.microsoft.com/office/drawing/2014/main" val="54712648"/>
                    </a:ext>
                  </a:extLst>
                </a:gridCol>
              </a:tblGrid>
              <a:tr h="4420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Toimenpide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tuki (EU ja valtio) €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85803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Elintarvikkeiden valmistus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(22 %)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897 223  (20 %)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05162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Yrityksen perustamistuki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(25 %)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387 150 (8 %)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545325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 Investoinnit maatalouden ulkopuolisen yritystoiminnan perustamiseen ja kehittämiseen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(53 %)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3 330 398 (72 %)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547477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4 614 771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0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89825" cy="1009650"/>
          </a:xfrm>
        </p:spPr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ELY-keskuksen yritystukien rahoitus seutukunnittain 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827088" y="17732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/>
        </p:nvGraphicFramePr>
        <p:xfrm>
          <a:off x="1295065" y="1637349"/>
          <a:ext cx="6696745" cy="445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Kaavi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208976"/>
              </p:ext>
            </p:extLst>
          </p:nvPr>
        </p:nvGraphicFramePr>
        <p:xfrm>
          <a:off x="827088" y="1493703"/>
          <a:ext cx="7489824" cy="45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568F7A64-68B6-4F08-B42A-084E6126B803}"/>
              </a:ext>
            </a:extLst>
          </p:cNvPr>
          <p:cNvGraphicFramePr>
            <a:graphicFrameLocks/>
          </p:cNvGraphicFramePr>
          <p:nvPr/>
        </p:nvGraphicFramePr>
        <p:xfrm>
          <a:off x="957262" y="1569243"/>
          <a:ext cx="7229475" cy="371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1915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485358"/>
              </a:buClr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ヒラギノ角ゴ Pro W3" pitchFamily="-1" charset="-128"/>
              </a:rPr>
              <a:t>Yritystukien valintajaksot vuonna 2021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750398"/>
            <a:ext cx="7489825" cy="4032250"/>
          </a:xfrm>
        </p:spPr>
        <p:txBody>
          <a:bodyPr/>
          <a:lstStyle/>
          <a:p>
            <a:pPr marL="0" lvl="0" indent="0">
              <a:buNone/>
            </a:pPr>
            <a:endParaRPr lang="fi-FI" sz="1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23.1.-31.3.2021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1.4.-30.4.2021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1.5.-31.5.2021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1.6.-31.8.2021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1.9.-30.9.2021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1.10.-31.10.2021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1.11.-30.11.2021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dirty="0"/>
              <a:t>Sivu </a:t>
            </a:r>
            <a:fld id="{4C62AEEA-C3D3-45EA-8D0A-3E63AEF06EBB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857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489825" cy="793204"/>
          </a:xfrm>
        </p:spPr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ELY-keskuksen kehittämishanketuet 2020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10421"/>
              </p:ext>
            </p:extLst>
          </p:nvPr>
        </p:nvGraphicFramePr>
        <p:xfrm>
          <a:off x="1159298" y="2060848"/>
          <a:ext cx="6470753" cy="2480973"/>
        </p:xfrm>
        <a:graphic>
          <a:graphicData uri="http://schemas.openxmlformats.org/drawingml/2006/table">
            <a:tbl>
              <a:tblPr/>
              <a:tblGrid>
                <a:gridCol w="2650280">
                  <a:extLst>
                    <a:ext uri="{9D8B030D-6E8A-4147-A177-3AD203B41FA5}">
                      <a16:colId xmlns:a16="http://schemas.microsoft.com/office/drawing/2014/main" val="2278350160"/>
                    </a:ext>
                  </a:extLst>
                </a:gridCol>
                <a:gridCol w="690414">
                  <a:extLst>
                    <a:ext uri="{9D8B030D-6E8A-4147-A177-3AD203B41FA5}">
                      <a16:colId xmlns:a16="http://schemas.microsoft.com/office/drawing/2014/main" val="1866189086"/>
                    </a:ext>
                  </a:extLst>
                </a:gridCol>
                <a:gridCol w="1811857">
                  <a:extLst>
                    <a:ext uri="{9D8B030D-6E8A-4147-A177-3AD203B41FA5}">
                      <a16:colId xmlns:a16="http://schemas.microsoft.com/office/drawing/2014/main" val="2049529762"/>
                    </a:ext>
                  </a:extLst>
                </a:gridCol>
                <a:gridCol w="1318202">
                  <a:extLst>
                    <a:ext uri="{9D8B030D-6E8A-4147-A177-3AD203B41FA5}">
                      <a16:colId xmlns:a16="http://schemas.microsoft.com/office/drawing/2014/main" val="3914926207"/>
                    </a:ext>
                  </a:extLst>
                </a:gridCol>
              </a:tblGrid>
              <a:tr h="41039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Kohdennettu toimi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Myönnetty tuki (EU ja valtio)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Kunta/ muu julkinen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3591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1 Tiedonvälitys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407 439,95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268628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16 Aktivointi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1 191 424,45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7 275,99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045126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16 Tiedontuottaminen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516208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16 Yritysryhmä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118 414,50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830760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7 Palvelut ja kylien kehittäminen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717 935,32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7 208,40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881602"/>
                  </a:ext>
                </a:extLst>
              </a:tr>
              <a:tr h="2970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7 Infra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2 154 137,24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345 889,60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1589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4 701 351,46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360 373,99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90112"/>
                  </a:ext>
                </a:extLst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336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6078" y="235474"/>
            <a:ext cx="7489825" cy="452537"/>
          </a:xfrm>
        </p:spPr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</a:rPr>
              <a:t>Vuonna 2020 tehdyt kehittämishankepäätökset</a:t>
            </a:r>
            <a:endParaRPr lang="fi-FI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68202"/>
              </p:ext>
            </p:extLst>
          </p:nvPr>
        </p:nvGraphicFramePr>
        <p:xfrm>
          <a:off x="416078" y="783600"/>
          <a:ext cx="8332386" cy="5290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3697">
                  <a:extLst>
                    <a:ext uri="{9D8B030D-6E8A-4147-A177-3AD203B41FA5}">
                      <a16:colId xmlns:a16="http://schemas.microsoft.com/office/drawing/2014/main" val="1114824700"/>
                    </a:ext>
                  </a:extLst>
                </a:gridCol>
                <a:gridCol w="3104153">
                  <a:extLst>
                    <a:ext uri="{9D8B030D-6E8A-4147-A177-3AD203B41FA5}">
                      <a16:colId xmlns:a16="http://schemas.microsoft.com/office/drawing/2014/main" val="83044897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96251310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Keski-Pohjanmaan Koulutusyhtymä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Tietolinkki - edellä tiedossa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0669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7.3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Muhoskuitu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Muhos Laaji laajakaista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82080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Maa- ja metsätaloustuottajain Keskusliitto MTK ry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Koronakriisi ja Kausityövoiman hankinnan turvaaminen/KOROKAUSI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174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Iin kunta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Kansainvälisen residenssien innovaatioverkoston perustaminen Pohjois-Pohjanmaalle (KRIPA)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66628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Kalajoen kaupunki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Arktisen rannikon ympäristöystävällinen reitistö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1133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Siikaverkko Osuuskunta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Pyhännän valokuituverkon rakentamishanke - "Valokuitua Pyhännälle"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8068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Humanpolis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Oulujokilaakson uudistuvat retkeilyreitit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6341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Kuusamon Näyttämö ry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Kesäteatteri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6896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Koillis-Suomen kehittämisyhtiö Naturpolis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Tastes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fi-FI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from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Finland - Elintarvikeyritysten viennin edistämishanke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3321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Oulun Yliopisto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Maaseudun monipaikkaisen asumisen, yrittämisen ja etätyöskentelyn edistämisen keinot Pohjois-Pohjanmaalla. (MOPPI)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56888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Koillis-Suomen kehittämisyhtiö Naturpolis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Koillismaan metsäelinkeinojen ekosysteemi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816537"/>
                  </a:ext>
                </a:extLst>
              </a:tr>
              <a:tr h="164716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Tuomiojan Nuorisoseura </a:t>
                      </a:r>
                      <a:r>
                        <a:rPr lang="fi-FI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r.y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Tuomiojan Nuorisoseuran monitoimitalo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5150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Suomen metsäkeskus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ÄMYRI -metsäalan yritysten tietoverkko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51018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Oulun Kulttuuritapahtumayhdistys ry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Pohjoinen kulttuurivirta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6393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Oulun Yliopisto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Suo As a Service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3676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7.5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Kuusamon kaupunki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Juuman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ja Myllykosken alueen kehityshanke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83983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Haapaveden-Siikalatvan seudun kuntayhtymä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Innovaatioilla tuottavuutta viljelyyn: maaperän ja kasvun analysointityökalujen kehittäminen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55594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Oulun Ammattikorkeakoulu Oy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Luontoperustaisia turvallisia palveluja Pohjois-Pohjanmaalle, LUOTA-hanke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33103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16.5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Koillis-Suomen </a:t>
                      </a:r>
                      <a:r>
                        <a:rPr lang="fi-FI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kehittämisyhtiö</a:t>
                      </a:r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Naturpolis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Metsiin perustuvat matkailun hiilipäästöjen kompensointimallit - esimerkkinä Koillis-Suomi (MAHIS)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02743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Siikaverkko Osuuskunta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Haapaveden valokuituverkon selvitys- ja tiedottamisprojekti - "valokuitua Haapavedelle"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93494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Iin Energia Oy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Yli-Iin alueen valokuituverkon selvitys- ja tiedottamisprojekti - "valokuitua Yli-Iin alueelle"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4926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16.2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Luonnonvarakeskus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Merenrantalaidunnusta luonnon ja ihmisten hyväksi (RANTALAIDUN)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159648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16.2</a:t>
                      </a:r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Luonnonvarakeskus</a:t>
                      </a:r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Varmuutta ja varautumista pohjoisen rehuntuotantoon muuttuvassa ilmastossa</a:t>
                      </a:r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147588"/>
                  </a:ext>
                </a:extLst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A9BCB52-C5A2-445E-9346-245613B79E69}"/>
              </a:ext>
            </a:extLst>
          </p:cNvPr>
          <p:cNvSpPr txBox="1"/>
          <p:nvPr/>
        </p:nvSpPr>
        <p:spPr>
          <a:xfrm>
            <a:off x="416078" y="6132989"/>
            <a:ext cx="1930337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/>
              <a:t>Ylimaakunnallinen hanke</a:t>
            </a:r>
          </a:p>
        </p:txBody>
      </p:sp>
    </p:spTree>
    <p:extLst>
      <p:ext uri="{BB962C8B-B14F-4D97-AF65-F5344CB8AC3E}">
        <p14:creationId xmlns:p14="http://schemas.microsoft.com/office/powerpoint/2010/main" val="350628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Kehittämishankkeiden valintajaksot vuonna 2021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750398"/>
            <a:ext cx="7489825" cy="4032250"/>
          </a:xfrm>
        </p:spPr>
        <p:txBody>
          <a:bodyPr/>
          <a:lstStyle/>
          <a:p>
            <a:pPr marL="0" lvl="0" indent="0">
              <a:buNone/>
            </a:pPr>
            <a:endParaRPr lang="fi-FI" sz="1400" b="1" dirty="0"/>
          </a:p>
          <a:p>
            <a:pPr marL="0" lvl="0" indent="0">
              <a:buNone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23.1.-30.4.2021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1.5.-30.9.2021</a:t>
            </a:r>
            <a:endParaRPr lang="fi-FI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Pohjois-Pohjanmaan ELY-keskus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/>
              <a:t>Sivu </a:t>
            </a:r>
            <a:fld id="{4C62AEEA-C3D3-45EA-8D0A-3E63AEF06EBB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F42674-1934-4AFE-9FAD-2A3FAB6F6F28}" type="datetime1">
              <a:rPr lang="fi-FI" smtClean="0"/>
              <a:t>14.4.2021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194908"/>
      </p:ext>
    </p:extLst>
  </p:cSld>
  <p:clrMapOvr>
    <a:masterClrMapping/>
  </p:clrMapOvr>
</p:sld>
</file>

<file path=ppt/theme/theme1.xml><?xml version="1.0" encoding="utf-8"?>
<a:theme xmlns:a="http://schemas.openxmlformats.org/drawingml/2006/main" name="mmm oranss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mm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m-1 1">
        <a:dk1>
          <a:srgbClr val="000000"/>
        </a:dk1>
        <a:lt1>
          <a:srgbClr val="FFFFFF"/>
        </a:lt1>
        <a:dk2>
          <a:srgbClr val="0A0689"/>
        </a:dk2>
        <a:lt2>
          <a:srgbClr val="8E979C"/>
        </a:lt2>
        <a:accent1>
          <a:srgbClr val="F8931D"/>
        </a:accent1>
        <a:accent2>
          <a:srgbClr val="EBDD00"/>
        </a:accent2>
        <a:accent3>
          <a:srgbClr val="FFFFFF"/>
        </a:accent3>
        <a:accent4>
          <a:srgbClr val="000000"/>
        </a:accent4>
        <a:accent5>
          <a:srgbClr val="FBC8AB"/>
        </a:accent5>
        <a:accent6>
          <a:srgbClr val="D5C800"/>
        </a:accent6>
        <a:hlink>
          <a:srgbClr val="003399"/>
        </a:hlink>
        <a:folHlink>
          <a:srgbClr val="FBB4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mm vihreä">
  <a:themeElements>
    <a:clrScheme name="mmm-1 1">
      <a:dk1>
        <a:srgbClr val="000000"/>
      </a:dk1>
      <a:lt1>
        <a:srgbClr val="FFFFFF"/>
      </a:lt1>
      <a:dk2>
        <a:srgbClr val="0A0689"/>
      </a:dk2>
      <a:lt2>
        <a:srgbClr val="8E979C"/>
      </a:lt2>
      <a:accent1>
        <a:srgbClr val="F8931D"/>
      </a:accent1>
      <a:accent2>
        <a:srgbClr val="EBDD00"/>
      </a:accent2>
      <a:accent3>
        <a:srgbClr val="FFFFFF"/>
      </a:accent3>
      <a:accent4>
        <a:srgbClr val="000000"/>
      </a:accent4>
      <a:accent5>
        <a:srgbClr val="FBC8AB"/>
      </a:accent5>
      <a:accent6>
        <a:srgbClr val="D5C800"/>
      </a:accent6>
      <a:hlink>
        <a:srgbClr val="003399"/>
      </a:hlink>
      <a:folHlink>
        <a:srgbClr val="FBB461"/>
      </a:folHlink>
    </a:clrScheme>
    <a:fontScheme name="mmm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m-1 1">
        <a:dk1>
          <a:srgbClr val="000000"/>
        </a:dk1>
        <a:lt1>
          <a:srgbClr val="FFFFFF"/>
        </a:lt1>
        <a:dk2>
          <a:srgbClr val="0A0689"/>
        </a:dk2>
        <a:lt2>
          <a:srgbClr val="8E979C"/>
        </a:lt2>
        <a:accent1>
          <a:srgbClr val="F8931D"/>
        </a:accent1>
        <a:accent2>
          <a:srgbClr val="EBDD00"/>
        </a:accent2>
        <a:accent3>
          <a:srgbClr val="FFFFFF"/>
        </a:accent3>
        <a:accent4>
          <a:srgbClr val="000000"/>
        </a:accent4>
        <a:accent5>
          <a:srgbClr val="FBC8AB"/>
        </a:accent5>
        <a:accent6>
          <a:srgbClr val="D5C800"/>
        </a:accent6>
        <a:hlink>
          <a:srgbClr val="003399"/>
        </a:hlink>
        <a:folHlink>
          <a:srgbClr val="FBB4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mm sininen">
  <a:themeElements>
    <a:clrScheme name="mmm-1 1">
      <a:dk1>
        <a:srgbClr val="000000"/>
      </a:dk1>
      <a:lt1>
        <a:srgbClr val="FFFFFF"/>
      </a:lt1>
      <a:dk2>
        <a:srgbClr val="0A0689"/>
      </a:dk2>
      <a:lt2>
        <a:srgbClr val="8E979C"/>
      </a:lt2>
      <a:accent1>
        <a:srgbClr val="F8931D"/>
      </a:accent1>
      <a:accent2>
        <a:srgbClr val="EBDD00"/>
      </a:accent2>
      <a:accent3>
        <a:srgbClr val="FFFFFF"/>
      </a:accent3>
      <a:accent4>
        <a:srgbClr val="000000"/>
      </a:accent4>
      <a:accent5>
        <a:srgbClr val="FBC8AB"/>
      </a:accent5>
      <a:accent6>
        <a:srgbClr val="D5C800"/>
      </a:accent6>
      <a:hlink>
        <a:srgbClr val="003399"/>
      </a:hlink>
      <a:folHlink>
        <a:srgbClr val="FBB461"/>
      </a:folHlink>
    </a:clrScheme>
    <a:fontScheme name="mmm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m-1 1">
        <a:dk1>
          <a:srgbClr val="000000"/>
        </a:dk1>
        <a:lt1>
          <a:srgbClr val="FFFFFF"/>
        </a:lt1>
        <a:dk2>
          <a:srgbClr val="0A0689"/>
        </a:dk2>
        <a:lt2>
          <a:srgbClr val="8E979C"/>
        </a:lt2>
        <a:accent1>
          <a:srgbClr val="F8931D"/>
        </a:accent1>
        <a:accent2>
          <a:srgbClr val="EBDD00"/>
        </a:accent2>
        <a:accent3>
          <a:srgbClr val="FFFFFF"/>
        </a:accent3>
        <a:accent4>
          <a:srgbClr val="000000"/>
        </a:accent4>
        <a:accent5>
          <a:srgbClr val="FBC8AB"/>
        </a:accent5>
        <a:accent6>
          <a:srgbClr val="D5C800"/>
        </a:accent6>
        <a:hlink>
          <a:srgbClr val="003399"/>
        </a:hlink>
        <a:folHlink>
          <a:srgbClr val="FBB4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mm oranssi">
  <a:themeElements>
    <a:clrScheme name="mmm-1 1">
      <a:dk1>
        <a:srgbClr val="000000"/>
      </a:dk1>
      <a:lt1>
        <a:srgbClr val="FFFFFF"/>
      </a:lt1>
      <a:dk2>
        <a:srgbClr val="0A0689"/>
      </a:dk2>
      <a:lt2>
        <a:srgbClr val="8E979C"/>
      </a:lt2>
      <a:accent1>
        <a:srgbClr val="F8931D"/>
      </a:accent1>
      <a:accent2>
        <a:srgbClr val="EBDD00"/>
      </a:accent2>
      <a:accent3>
        <a:srgbClr val="FFFFFF"/>
      </a:accent3>
      <a:accent4>
        <a:srgbClr val="000000"/>
      </a:accent4>
      <a:accent5>
        <a:srgbClr val="FBC8AB"/>
      </a:accent5>
      <a:accent6>
        <a:srgbClr val="D5C800"/>
      </a:accent6>
      <a:hlink>
        <a:srgbClr val="003399"/>
      </a:hlink>
      <a:folHlink>
        <a:srgbClr val="FBB461"/>
      </a:folHlink>
    </a:clrScheme>
    <a:fontScheme name="mmm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m-1 1">
        <a:dk1>
          <a:srgbClr val="000000"/>
        </a:dk1>
        <a:lt1>
          <a:srgbClr val="FFFFFF"/>
        </a:lt1>
        <a:dk2>
          <a:srgbClr val="0A0689"/>
        </a:dk2>
        <a:lt2>
          <a:srgbClr val="8E979C"/>
        </a:lt2>
        <a:accent1>
          <a:srgbClr val="F8931D"/>
        </a:accent1>
        <a:accent2>
          <a:srgbClr val="EBDD00"/>
        </a:accent2>
        <a:accent3>
          <a:srgbClr val="FFFFFF"/>
        </a:accent3>
        <a:accent4>
          <a:srgbClr val="000000"/>
        </a:accent4>
        <a:accent5>
          <a:srgbClr val="FBC8AB"/>
        </a:accent5>
        <a:accent6>
          <a:srgbClr val="D5C800"/>
        </a:accent6>
        <a:hlink>
          <a:srgbClr val="003399"/>
        </a:hlink>
        <a:folHlink>
          <a:srgbClr val="FBB4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mm oranssi">
  <a:themeElements>
    <a:clrScheme name="mmm-1 1">
      <a:dk1>
        <a:srgbClr val="000000"/>
      </a:dk1>
      <a:lt1>
        <a:srgbClr val="FFFFFF"/>
      </a:lt1>
      <a:dk2>
        <a:srgbClr val="0A0689"/>
      </a:dk2>
      <a:lt2>
        <a:srgbClr val="8E979C"/>
      </a:lt2>
      <a:accent1>
        <a:srgbClr val="F8931D"/>
      </a:accent1>
      <a:accent2>
        <a:srgbClr val="EBDD00"/>
      </a:accent2>
      <a:accent3>
        <a:srgbClr val="FFFFFF"/>
      </a:accent3>
      <a:accent4>
        <a:srgbClr val="000000"/>
      </a:accent4>
      <a:accent5>
        <a:srgbClr val="FBC8AB"/>
      </a:accent5>
      <a:accent6>
        <a:srgbClr val="D5C800"/>
      </a:accent6>
      <a:hlink>
        <a:srgbClr val="003399"/>
      </a:hlink>
      <a:folHlink>
        <a:srgbClr val="FBB461"/>
      </a:folHlink>
    </a:clrScheme>
    <a:fontScheme name="mmm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m-1 1">
        <a:dk1>
          <a:srgbClr val="000000"/>
        </a:dk1>
        <a:lt1>
          <a:srgbClr val="FFFFFF"/>
        </a:lt1>
        <a:dk2>
          <a:srgbClr val="0A0689"/>
        </a:dk2>
        <a:lt2>
          <a:srgbClr val="8E979C"/>
        </a:lt2>
        <a:accent1>
          <a:srgbClr val="F8931D"/>
        </a:accent1>
        <a:accent2>
          <a:srgbClr val="EBDD00"/>
        </a:accent2>
        <a:accent3>
          <a:srgbClr val="FFFFFF"/>
        </a:accent3>
        <a:accent4>
          <a:srgbClr val="000000"/>
        </a:accent4>
        <a:accent5>
          <a:srgbClr val="FBC8AB"/>
        </a:accent5>
        <a:accent6>
          <a:srgbClr val="D5C800"/>
        </a:accent6>
        <a:hlink>
          <a:srgbClr val="003399"/>
        </a:hlink>
        <a:folHlink>
          <a:srgbClr val="FBB4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3366D488A2EBE4ABF7793B5C0B8DF03" ma:contentTypeVersion="1" ma:contentTypeDescription="Luo uusi asiakirja." ma:contentTypeScope="" ma:versionID="c2dd313d22d5f519b41cd015cd8ea31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564a9ede5997e0a0d2a7990cf42f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152651-B413-4178-A4A3-F429A74C3F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17CED9-32E6-494D-A399-740E6A52C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739ED6-6915-49CB-90AB-F940F4F76109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mmm-1</Template>
  <TotalTime>7472</TotalTime>
  <Words>1115</Words>
  <Application>Microsoft Office PowerPoint</Application>
  <PresentationFormat>Näytössä katseltava diaesitys (4:3)</PresentationFormat>
  <Paragraphs>473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15</vt:i4>
      </vt:variant>
    </vt:vector>
  </HeadingPairs>
  <TitlesOfParts>
    <vt:vector size="23" baseType="lpstr">
      <vt:lpstr>Arial</vt:lpstr>
      <vt:lpstr>Calibri</vt:lpstr>
      <vt:lpstr>Wingdings</vt:lpstr>
      <vt:lpstr>mmm oranssi</vt:lpstr>
      <vt:lpstr>mmm vihreä</vt:lpstr>
      <vt:lpstr>mmm sininen</vt:lpstr>
      <vt:lpstr>1_mmm oranssi</vt:lpstr>
      <vt:lpstr>2_mmm oranssi</vt:lpstr>
      <vt:lpstr>       Maaseuturahaston tilastoja 2020  </vt:lpstr>
      <vt:lpstr>Nuoren viljelijän aloitustuki 2020</vt:lpstr>
      <vt:lpstr>Maatalousinvestoinnit 2020  </vt:lpstr>
      <vt:lpstr>  ELY-keskuksen yritystuet 2020  </vt:lpstr>
      <vt:lpstr>ELY-keskuksen yritystukien rahoitus seutukunnittain 2020</vt:lpstr>
      <vt:lpstr>Yritystukien valintajaksot vuonna 2021</vt:lpstr>
      <vt:lpstr>ELY-keskuksen kehittämishanketuet 2020</vt:lpstr>
      <vt:lpstr>Vuonna 2020 tehdyt kehittämishankepäätökset</vt:lpstr>
      <vt:lpstr>Kehittämishankkeiden valintajaksot vuonna 2021 </vt:lpstr>
      <vt:lpstr>Painopisteittäinen toteutuma</vt:lpstr>
      <vt:lpstr>Leader yritystuet 2020</vt:lpstr>
      <vt:lpstr>  </vt:lpstr>
      <vt:lpstr>    Ympäristökorvaus  </vt:lpstr>
      <vt:lpstr>Ympäristösopimukset ja luomusitoumukset    2015-2020 Pohjois-Pohjanmaalla</vt:lpstr>
      <vt:lpstr>Pohjois-Pohjanmaan luomutilat (sertifioidut) pinta-ala ja tilojen määrä 2014-2020 </vt:lpstr>
    </vt:vector>
  </TitlesOfParts>
  <Manager>Recommended</Manager>
  <Company>mmm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PPT-pohja 2013</dc:title>
  <dc:subject/>
  <dc:creator>Seppälä Helena</dc:creator>
  <cp:keywords/>
  <dc:description/>
  <cp:lastModifiedBy>Heikki Laukkanen</cp:lastModifiedBy>
  <cp:revision>392</cp:revision>
  <cp:lastPrinted>2016-08-24T13:10:01Z</cp:lastPrinted>
  <dcterms:created xsi:type="dcterms:W3CDTF">2013-05-20T07:17:21Z</dcterms:created>
  <dcterms:modified xsi:type="dcterms:W3CDTF">2021-04-14T06:44:03Z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0x010100A3366D488A2EBE4ABF7793B5C0B8DF03</vt:lpwstr>
  </property>
</Properties>
</file>